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embeddedFontLst>
    <p:embeddedFont>
      <p:font typeface="Acme" panose="020B0604020202020204" charset="0"/>
      <p:regular r:id="rId28"/>
    </p:embeddedFont>
    <p:embeddedFont>
      <p:font typeface="Cherry Swash" panose="020B0604020202020204" charset="0"/>
      <p:regular r:id="rId29"/>
      <p:bold r:id="rId30"/>
    </p:embeddedFont>
    <p:embeddedFont>
      <p:font typeface="Roboto" panose="02000000000000000000" pitchFamily="2"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4"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6.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5.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3.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6f6924282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6f692428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6141738e00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6141738e00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6141738e00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6141738e00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99fc419c4b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99fc419c4b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6141738e00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6141738e00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6141738e00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6141738e00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6141738e00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6141738e00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16f692428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16f692428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16f6924282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16f692428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6f6924282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16f6924282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Check PowerSchool</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477b8816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2477b8816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2477b88161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2477b8816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Tower of Books Challenge</a:t>
            </a:r>
            <a:endParaRPr/>
          </a:p>
          <a:p>
            <a:pPr marL="0" lvl="0" indent="0" algn="l" rtl="0">
              <a:spcBef>
                <a:spcPts val="0"/>
              </a:spcBef>
              <a:spcAft>
                <a:spcPts val="0"/>
              </a:spcAft>
              <a:buNone/>
            </a:pPr>
            <a:r>
              <a:rPr lang="en"/>
              <a:t>Monthly Book Reports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ee44a52743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ee44a5274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Tower of Books Challenge</a:t>
            </a:r>
            <a:endParaRPr/>
          </a:p>
          <a:p>
            <a:pPr marL="0" lvl="0" indent="0" algn="l" rtl="0">
              <a:spcBef>
                <a:spcPts val="0"/>
              </a:spcBef>
              <a:spcAft>
                <a:spcPts val="0"/>
              </a:spcAft>
              <a:buNone/>
            </a:pPr>
            <a:r>
              <a:rPr lang="en"/>
              <a:t>Monthly Book Reports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16f6924282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16f6924282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2477b88161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2477b88161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16463a7b6d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16463a7b6d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ee44a52743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ee44a5274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99fc419c4b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99fc419c4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6463a7b6d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16463a7b6d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6f692428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6f692428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16463a7b6d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16463a7b6d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6141738e0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6141738e0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6141738e00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6141738e0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6141738e00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6141738e00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1600"/>
              </a:spcBef>
              <a:spcAft>
                <a:spcPts val="0"/>
              </a:spcAft>
              <a:buClr>
                <a:schemeClr val="lt1"/>
              </a:buClr>
              <a:buSzPts val="1400"/>
              <a:buChar char="○"/>
              <a:defRPr>
                <a:solidFill>
                  <a:schemeClr val="lt1"/>
                </a:solidFill>
              </a:defRPr>
            </a:lvl2pPr>
            <a:lvl3pPr marL="1371600" lvl="2" indent="-317500" algn="ctr">
              <a:spcBef>
                <a:spcPts val="1600"/>
              </a:spcBef>
              <a:spcAft>
                <a:spcPts val="0"/>
              </a:spcAft>
              <a:buClr>
                <a:schemeClr val="lt1"/>
              </a:buClr>
              <a:buSzPts val="1400"/>
              <a:buChar char="■"/>
              <a:defRPr>
                <a:solidFill>
                  <a:schemeClr val="lt1"/>
                </a:solidFill>
              </a:defRPr>
            </a:lvl3pPr>
            <a:lvl4pPr marL="1828800" lvl="3" indent="-317500" algn="ctr">
              <a:spcBef>
                <a:spcPts val="1600"/>
              </a:spcBef>
              <a:spcAft>
                <a:spcPts val="0"/>
              </a:spcAft>
              <a:buClr>
                <a:schemeClr val="lt1"/>
              </a:buClr>
              <a:buSzPts val="1400"/>
              <a:buChar char="●"/>
              <a:defRPr>
                <a:solidFill>
                  <a:schemeClr val="lt1"/>
                </a:solidFill>
              </a:defRPr>
            </a:lvl4pPr>
            <a:lvl5pPr marL="2286000" lvl="4" indent="-317500" algn="ctr">
              <a:spcBef>
                <a:spcPts val="1600"/>
              </a:spcBef>
              <a:spcAft>
                <a:spcPts val="0"/>
              </a:spcAft>
              <a:buClr>
                <a:schemeClr val="lt1"/>
              </a:buClr>
              <a:buSzPts val="1400"/>
              <a:buChar char="○"/>
              <a:defRPr>
                <a:solidFill>
                  <a:schemeClr val="lt1"/>
                </a:solidFill>
              </a:defRPr>
            </a:lvl5pPr>
            <a:lvl6pPr marL="2743200" lvl="5" indent="-317500" algn="ctr">
              <a:spcBef>
                <a:spcPts val="1600"/>
              </a:spcBef>
              <a:spcAft>
                <a:spcPts val="0"/>
              </a:spcAft>
              <a:buClr>
                <a:schemeClr val="lt1"/>
              </a:buClr>
              <a:buSzPts val="1400"/>
              <a:buChar char="■"/>
              <a:defRPr>
                <a:solidFill>
                  <a:schemeClr val="lt1"/>
                </a:solidFill>
              </a:defRPr>
            </a:lvl6pPr>
            <a:lvl7pPr marL="3200400" lvl="6" indent="-317500" algn="ctr">
              <a:spcBef>
                <a:spcPts val="1600"/>
              </a:spcBef>
              <a:spcAft>
                <a:spcPts val="0"/>
              </a:spcAft>
              <a:buClr>
                <a:schemeClr val="lt1"/>
              </a:buClr>
              <a:buSzPts val="1400"/>
              <a:buChar char="●"/>
              <a:defRPr>
                <a:solidFill>
                  <a:schemeClr val="lt1"/>
                </a:solidFill>
              </a:defRPr>
            </a:lvl7pPr>
            <a:lvl8pPr marL="3657600" lvl="7" indent="-317500" algn="ctr">
              <a:spcBef>
                <a:spcPts val="1600"/>
              </a:spcBef>
              <a:spcAft>
                <a:spcPts val="0"/>
              </a:spcAft>
              <a:buClr>
                <a:schemeClr val="lt1"/>
              </a:buClr>
              <a:buSzPts val="1400"/>
              <a:buChar char="○"/>
              <a:defRPr>
                <a:solidFill>
                  <a:schemeClr val="lt1"/>
                </a:solidFill>
              </a:defRPr>
            </a:lvl8pPr>
            <a:lvl9pPr marL="4114800" lvl="8" indent="-317500" algn="ctr">
              <a:spcBef>
                <a:spcPts val="1600"/>
              </a:spcBef>
              <a:spcAft>
                <a:spcPts val="160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messina@olwschoo.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159425" y="397975"/>
            <a:ext cx="6845400" cy="1539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rgbClr val="000000"/>
              </a:buClr>
              <a:buSzPts val="1100"/>
              <a:buFont typeface="Arial"/>
              <a:buNone/>
            </a:pPr>
            <a:r>
              <a:rPr lang="en"/>
              <a:t>Fifth Grade 2021-2022</a:t>
            </a:r>
            <a:endParaRPr/>
          </a:p>
        </p:txBody>
      </p:sp>
      <p:sp>
        <p:nvSpPr>
          <p:cNvPr id="86" name="Google Shape;86;p13"/>
          <p:cNvSpPr txBox="1">
            <a:spLocks noGrp="1"/>
          </p:cNvSpPr>
          <p:nvPr>
            <p:ph type="subTitle" idx="1"/>
          </p:nvPr>
        </p:nvSpPr>
        <p:spPr>
          <a:xfrm>
            <a:off x="153475" y="2440675"/>
            <a:ext cx="6445500" cy="153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
              <a:t>Miss Messina </a:t>
            </a:r>
            <a:r>
              <a:rPr lang="en" u="sng">
                <a:solidFill>
                  <a:schemeClr val="hlink"/>
                </a:solidFill>
                <a:hlinkClick r:id="rId3"/>
              </a:rPr>
              <a:t>lmessina@olwschool.org</a:t>
            </a:r>
            <a:r>
              <a:rPr lang="en"/>
              <a:t> ext. 342</a:t>
            </a:r>
            <a:endParaRPr/>
          </a:p>
          <a:p>
            <a:pPr marL="0" lvl="0" indent="0" algn="l" rtl="0">
              <a:spcBef>
                <a:spcPts val="0"/>
              </a:spcBef>
              <a:spcAft>
                <a:spcPts val="0"/>
              </a:spcAft>
              <a:buNone/>
            </a:pPr>
            <a:r>
              <a:rPr lang="en"/>
              <a:t>Twitter: @olwmessina</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87" name="Google Shape;87;p13"/>
          <p:cNvSpPr txBox="1"/>
          <p:nvPr/>
        </p:nvSpPr>
        <p:spPr>
          <a:xfrm>
            <a:off x="159425" y="1937563"/>
            <a:ext cx="4502100" cy="503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800">
                <a:solidFill>
                  <a:schemeClr val="lt1"/>
                </a:solidFill>
              </a:rPr>
              <a:t>Parent Night Presentation</a:t>
            </a:r>
            <a:endParaRPr>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Language Arts</a:t>
            </a:r>
            <a:endParaRPr>
              <a:latin typeface="Acme"/>
              <a:ea typeface="Acme"/>
              <a:cs typeface="Acme"/>
              <a:sym typeface="Acme"/>
            </a:endParaRPr>
          </a:p>
        </p:txBody>
      </p:sp>
      <p:sp>
        <p:nvSpPr>
          <p:cNvPr id="139" name="Google Shape;139;p22"/>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latin typeface="Acme"/>
                <a:ea typeface="Acme"/>
                <a:cs typeface="Acme"/>
                <a:sym typeface="Acme"/>
              </a:rPr>
              <a:t>English Language Arts is for 60-minutes each day. During this time students will typically:</a:t>
            </a:r>
            <a:endParaRPr>
              <a:solidFill>
                <a:srgbClr val="000000"/>
              </a:solidFill>
              <a:latin typeface="Acme"/>
              <a:ea typeface="Acme"/>
              <a:cs typeface="Acme"/>
              <a:sym typeface="Acme"/>
            </a:endParaRPr>
          </a:p>
          <a:p>
            <a:pPr marL="457200" lvl="0" indent="-342900" algn="l" rtl="0">
              <a:spcBef>
                <a:spcPts val="1600"/>
              </a:spcBef>
              <a:spcAft>
                <a:spcPts val="0"/>
              </a:spcAft>
              <a:buClr>
                <a:srgbClr val="000000"/>
              </a:buClr>
              <a:buSzPts val="1800"/>
              <a:buFont typeface="Acme"/>
              <a:buChar char="●"/>
            </a:pPr>
            <a:r>
              <a:rPr lang="en">
                <a:solidFill>
                  <a:srgbClr val="000000"/>
                </a:solidFill>
                <a:latin typeface="Acme"/>
                <a:ea typeface="Acme"/>
                <a:cs typeface="Acme"/>
                <a:sym typeface="Acme"/>
              </a:rPr>
              <a:t>Learn and practice the unit’s target reading strategy via whole group instruction</a:t>
            </a:r>
            <a:endParaRPr>
              <a:solidFill>
                <a:srgbClr val="000000"/>
              </a:solidFill>
              <a:latin typeface="Acme"/>
              <a:ea typeface="Acme"/>
              <a:cs typeface="Acme"/>
              <a:sym typeface="Acme"/>
            </a:endParaRPr>
          </a:p>
          <a:p>
            <a:pPr marL="457200" lvl="0" indent="-342900" algn="l" rtl="0">
              <a:spcBef>
                <a:spcPts val="0"/>
              </a:spcBef>
              <a:spcAft>
                <a:spcPts val="0"/>
              </a:spcAft>
              <a:buClr>
                <a:srgbClr val="000000"/>
              </a:buClr>
              <a:buSzPts val="1800"/>
              <a:buFont typeface="Acme"/>
              <a:buChar char="●"/>
            </a:pPr>
            <a:r>
              <a:rPr lang="en">
                <a:solidFill>
                  <a:srgbClr val="000000"/>
                </a:solidFill>
                <a:latin typeface="Acme"/>
                <a:ea typeface="Acme"/>
                <a:cs typeface="Acme"/>
                <a:sym typeface="Acme"/>
              </a:rPr>
              <a:t>Perform Independent Daily Reading (IDR)</a:t>
            </a:r>
            <a:endParaRPr>
              <a:solidFill>
                <a:srgbClr val="000000"/>
              </a:solidFill>
              <a:latin typeface="Acme"/>
              <a:ea typeface="Acme"/>
              <a:cs typeface="Acme"/>
              <a:sym typeface="Acme"/>
            </a:endParaRPr>
          </a:p>
          <a:p>
            <a:pPr marL="457200" lvl="0" indent="-342900" algn="l" rtl="0">
              <a:spcBef>
                <a:spcPts val="0"/>
              </a:spcBef>
              <a:spcAft>
                <a:spcPts val="0"/>
              </a:spcAft>
              <a:buClr>
                <a:srgbClr val="000000"/>
              </a:buClr>
              <a:buSzPts val="1800"/>
              <a:buFont typeface="Acme"/>
              <a:buChar char="●"/>
            </a:pPr>
            <a:r>
              <a:rPr lang="en">
                <a:solidFill>
                  <a:srgbClr val="000000"/>
                </a:solidFill>
                <a:latin typeface="Acme"/>
                <a:ea typeface="Acme"/>
                <a:cs typeface="Acme"/>
                <a:sym typeface="Acme"/>
              </a:rPr>
              <a:t>Meet in guided reading groups</a:t>
            </a:r>
            <a:endParaRPr>
              <a:solidFill>
                <a:srgbClr val="000000"/>
              </a:solidFill>
              <a:latin typeface="Acme"/>
              <a:ea typeface="Acme"/>
              <a:cs typeface="Acme"/>
              <a:sym typeface="Acme"/>
            </a:endParaRPr>
          </a:p>
          <a:p>
            <a:pPr marL="457200" lvl="0" indent="-342900" algn="l" rtl="0">
              <a:spcBef>
                <a:spcPts val="0"/>
              </a:spcBef>
              <a:spcAft>
                <a:spcPts val="0"/>
              </a:spcAft>
              <a:buClr>
                <a:srgbClr val="000000"/>
              </a:buClr>
              <a:buSzPts val="1800"/>
              <a:buFont typeface="Acme"/>
              <a:buChar char="●"/>
            </a:pPr>
            <a:r>
              <a:rPr lang="en">
                <a:solidFill>
                  <a:srgbClr val="000000"/>
                </a:solidFill>
                <a:latin typeface="Acme"/>
                <a:ea typeface="Acme"/>
                <a:cs typeface="Acme"/>
                <a:sym typeface="Acme"/>
              </a:rPr>
              <a:t>Practice word work (“Words Their Way”)</a:t>
            </a:r>
            <a:endParaRPr>
              <a:solidFill>
                <a:srgbClr val="000000"/>
              </a:solidFill>
              <a:latin typeface="Acme"/>
              <a:ea typeface="Acme"/>
              <a:cs typeface="Acme"/>
              <a:sym typeface="Acme"/>
            </a:endParaRPr>
          </a:p>
          <a:p>
            <a:pPr marL="457200" lvl="0" indent="-342900" algn="l" rtl="0">
              <a:spcBef>
                <a:spcPts val="0"/>
              </a:spcBef>
              <a:spcAft>
                <a:spcPts val="0"/>
              </a:spcAft>
              <a:buClr>
                <a:srgbClr val="000000"/>
              </a:buClr>
              <a:buSzPts val="1800"/>
              <a:buFont typeface="Acme"/>
              <a:buChar char="●"/>
            </a:pPr>
            <a:r>
              <a:rPr lang="en">
                <a:solidFill>
                  <a:srgbClr val="000000"/>
                </a:solidFill>
                <a:latin typeface="Acme"/>
                <a:ea typeface="Acme"/>
                <a:cs typeface="Acme"/>
                <a:sym typeface="Acme"/>
              </a:rPr>
              <a:t>Practice grammar work</a:t>
            </a:r>
            <a:endParaRPr>
              <a:solidFill>
                <a:srgbClr val="000000"/>
              </a:solidFill>
              <a:latin typeface="Acme"/>
              <a:ea typeface="Acme"/>
              <a:cs typeface="Acme"/>
              <a:sym typeface="Acme"/>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206150" y="105200"/>
            <a:ext cx="62493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Language Arts Continued</a:t>
            </a:r>
            <a:endParaRPr>
              <a:latin typeface="Acme"/>
              <a:ea typeface="Acme"/>
              <a:cs typeface="Acme"/>
              <a:sym typeface="Acme"/>
            </a:endParaRPr>
          </a:p>
        </p:txBody>
      </p:sp>
      <p:sp>
        <p:nvSpPr>
          <p:cNvPr id="145" name="Google Shape;145;p23"/>
          <p:cNvSpPr txBox="1">
            <a:spLocks noGrp="1"/>
          </p:cNvSpPr>
          <p:nvPr>
            <p:ph type="body" idx="1"/>
          </p:nvPr>
        </p:nvSpPr>
        <p:spPr>
          <a:xfrm>
            <a:off x="337325" y="1508300"/>
            <a:ext cx="4060800" cy="2728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solidFill>
                  <a:srgbClr val="000000"/>
                </a:solidFill>
                <a:latin typeface="Arial"/>
                <a:ea typeface="Arial"/>
                <a:cs typeface="Arial"/>
                <a:sym typeface="Arial"/>
              </a:rPr>
              <a:t>UNIT 1 – The Reading Community: Fiction</a:t>
            </a:r>
            <a:endParaRPr sz="1500">
              <a:solidFill>
                <a:srgbClr val="000000"/>
              </a:solidFill>
              <a:latin typeface="Arial"/>
              <a:ea typeface="Arial"/>
              <a:cs typeface="Arial"/>
              <a:sym typeface="Arial"/>
            </a:endParaRPr>
          </a:p>
          <a:p>
            <a:pPr marL="0" lvl="0" indent="0" algn="l" rtl="0">
              <a:spcBef>
                <a:spcPts val="1600"/>
              </a:spcBef>
              <a:spcAft>
                <a:spcPts val="0"/>
              </a:spcAft>
              <a:buNone/>
            </a:pPr>
            <a:r>
              <a:rPr lang="en" sz="1500">
                <a:solidFill>
                  <a:srgbClr val="000000"/>
                </a:solidFill>
                <a:latin typeface="Arial"/>
                <a:ea typeface="Arial"/>
                <a:cs typeface="Arial"/>
                <a:sym typeface="Arial"/>
              </a:rPr>
              <a:t>UNIT 2 – Using Text Features: Expository Nonfiction</a:t>
            </a:r>
            <a:endParaRPr sz="1500">
              <a:solidFill>
                <a:srgbClr val="000000"/>
              </a:solidFill>
              <a:latin typeface="Arial"/>
              <a:ea typeface="Arial"/>
              <a:cs typeface="Arial"/>
              <a:sym typeface="Arial"/>
            </a:endParaRPr>
          </a:p>
          <a:p>
            <a:pPr marL="0" lvl="0" indent="0" algn="l" rtl="0">
              <a:spcBef>
                <a:spcPts val="0"/>
              </a:spcBef>
              <a:spcAft>
                <a:spcPts val="0"/>
              </a:spcAft>
              <a:buNone/>
            </a:pPr>
            <a:endParaRPr sz="1500">
              <a:solidFill>
                <a:srgbClr val="000000"/>
              </a:solidFill>
              <a:latin typeface="Arial"/>
              <a:ea typeface="Arial"/>
              <a:cs typeface="Arial"/>
              <a:sym typeface="Arial"/>
            </a:endParaRPr>
          </a:p>
          <a:p>
            <a:pPr marL="0" lvl="0" indent="0" algn="l" rtl="0">
              <a:spcBef>
                <a:spcPts val="0"/>
              </a:spcBef>
              <a:spcAft>
                <a:spcPts val="0"/>
              </a:spcAft>
              <a:buNone/>
            </a:pPr>
            <a:r>
              <a:rPr lang="en" sz="1500">
                <a:solidFill>
                  <a:srgbClr val="000000"/>
                </a:solidFill>
                <a:latin typeface="Arial"/>
                <a:ea typeface="Arial"/>
                <a:cs typeface="Arial"/>
                <a:sym typeface="Arial"/>
              </a:rPr>
              <a:t>UNIT 3 – Questioning: Expository Nonfiction</a:t>
            </a:r>
            <a:endParaRPr sz="1500">
              <a:solidFill>
                <a:srgbClr val="000000"/>
              </a:solidFill>
              <a:latin typeface="Arial"/>
              <a:ea typeface="Arial"/>
              <a:cs typeface="Arial"/>
              <a:sym typeface="Arial"/>
            </a:endParaRPr>
          </a:p>
          <a:p>
            <a:pPr marL="0" lvl="0" indent="0" algn="l" rtl="0">
              <a:spcBef>
                <a:spcPts val="0"/>
              </a:spcBef>
              <a:spcAft>
                <a:spcPts val="0"/>
              </a:spcAft>
              <a:buNone/>
            </a:pPr>
            <a:endParaRPr sz="1500">
              <a:solidFill>
                <a:srgbClr val="000000"/>
              </a:solidFill>
              <a:latin typeface="Arial"/>
              <a:ea typeface="Arial"/>
              <a:cs typeface="Arial"/>
              <a:sym typeface="Arial"/>
            </a:endParaRPr>
          </a:p>
          <a:p>
            <a:pPr marL="0" lvl="0" indent="0" algn="l" rtl="0">
              <a:spcBef>
                <a:spcPts val="0"/>
              </a:spcBef>
              <a:spcAft>
                <a:spcPts val="0"/>
              </a:spcAft>
              <a:buNone/>
            </a:pPr>
            <a:r>
              <a:rPr lang="en" sz="1500">
                <a:solidFill>
                  <a:srgbClr val="000000"/>
                </a:solidFill>
                <a:latin typeface="Arial"/>
                <a:ea typeface="Arial"/>
                <a:cs typeface="Arial"/>
                <a:sym typeface="Arial"/>
              </a:rPr>
              <a:t>UNIT 4 – Analyzing Text Features: Fiction</a:t>
            </a:r>
            <a:endParaRPr sz="1500">
              <a:solidFill>
                <a:srgbClr val="000000"/>
              </a:solidFill>
              <a:latin typeface="Arial"/>
              <a:ea typeface="Arial"/>
              <a:cs typeface="Arial"/>
              <a:sym typeface="Arial"/>
            </a:endParaRPr>
          </a:p>
          <a:p>
            <a:pPr marL="0" lvl="0" indent="0" algn="l" rtl="0">
              <a:spcBef>
                <a:spcPts val="0"/>
              </a:spcBef>
              <a:spcAft>
                <a:spcPts val="0"/>
              </a:spcAft>
              <a:buNone/>
            </a:pPr>
            <a:endParaRPr sz="1500">
              <a:solidFill>
                <a:srgbClr val="000000"/>
              </a:solidFill>
              <a:latin typeface="Arial"/>
              <a:ea typeface="Arial"/>
              <a:cs typeface="Arial"/>
              <a:sym typeface="Arial"/>
            </a:endParaRPr>
          </a:p>
          <a:p>
            <a:pPr marL="0" lvl="0" indent="0" algn="l" rtl="0">
              <a:spcBef>
                <a:spcPts val="0"/>
              </a:spcBef>
              <a:spcAft>
                <a:spcPts val="0"/>
              </a:spcAft>
              <a:buNone/>
            </a:pPr>
            <a:r>
              <a:rPr lang="en" sz="1400">
                <a:solidFill>
                  <a:srgbClr val="000000"/>
                </a:solidFill>
                <a:latin typeface="Arial"/>
                <a:ea typeface="Arial"/>
                <a:cs typeface="Arial"/>
                <a:sym typeface="Arial"/>
              </a:rPr>
              <a:t>UNIT 5 – Making Inferences: Fiction &amp; Poetry</a:t>
            </a:r>
            <a:endParaRPr sz="1500">
              <a:solidFill>
                <a:srgbClr val="000000"/>
              </a:solidFill>
              <a:latin typeface="Arial"/>
              <a:ea typeface="Arial"/>
              <a:cs typeface="Arial"/>
              <a:sym typeface="Arial"/>
            </a:endParaRPr>
          </a:p>
          <a:p>
            <a:pPr marL="0" lvl="0" indent="0" algn="l" rtl="0">
              <a:spcBef>
                <a:spcPts val="0"/>
              </a:spcBef>
              <a:spcAft>
                <a:spcPts val="0"/>
              </a:spcAft>
              <a:buNone/>
            </a:pPr>
            <a:endParaRPr sz="1200">
              <a:solidFill>
                <a:srgbClr val="000000"/>
              </a:solidFill>
              <a:latin typeface="Arial"/>
              <a:ea typeface="Arial"/>
              <a:cs typeface="Arial"/>
              <a:sym typeface="Arial"/>
            </a:endParaRPr>
          </a:p>
          <a:p>
            <a:pPr marL="0" lvl="0" indent="0" algn="l" rtl="0">
              <a:spcBef>
                <a:spcPts val="0"/>
              </a:spcBef>
              <a:spcAft>
                <a:spcPts val="0"/>
              </a:spcAft>
              <a:buNone/>
            </a:pPr>
            <a:endParaRPr sz="1200">
              <a:solidFill>
                <a:srgbClr val="000000"/>
              </a:solidFill>
              <a:latin typeface="Arial"/>
              <a:ea typeface="Arial"/>
              <a:cs typeface="Arial"/>
              <a:sym typeface="Arial"/>
            </a:endParaRPr>
          </a:p>
          <a:p>
            <a:pPr marL="0" lvl="0" indent="0" algn="l" rtl="0">
              <a:spcBef>
                <a:spcPts val="0"/>
              </a:spcBef>
              <a:spcAft>
                <a:spcPts val="1600"/>
              </a:spcAft>
              <a:buNone/>
            </a:pPr>
            <a:endParaRPr sz="1100" b="1">
              <a:solidFill>
                <a:srgbClr val="000000"/>
              </a:solidFill>
              <a:latin typeface="Acme"/>
              <a:ea typeface="Acme"/>
              <a:cs typeface="Acme"/>
              <a:sym typeface="Acme"/>
            </a:endParaRPr>
          </a:p>
        </p:txBody>
      </p:sp>
      <p:sp>
        <p:nvSpPr>
          <p:cNvPr id="146" name="Google Shape;146;p23"/>
          <p:cNvSpPr txBox="1"/>
          <p:nvPr/>
        </p:nvSpPr>
        <p:spPr>
          <a:xfrm>
            <a:off x="4994425" y="1356700"/>
            <a:ext cx="3086100" cy="2879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UNIT 6- Making Inferences: Fiction &amp; Nonfiction</a:t>
            </a:r>
            <a:endParaRPr/>
          </a:p>
          <a:p>
            <a:pPr marL="0" lvl="0" indent="0" algn="l" rtl="0">
              <a:lnSpc>
                <a:spcPct val="115000"/>
              </a:lnSpc>
              <a:spcBef>
                <a:spcPts val="0"/>
              </a:spcBef>
              <a:spcAft>
                <a:spcPts val="0"/>
              </a:spcAft>
              <a:buNone/>
            </a:pPr>
            <a:endParaRPr/>
          </a:p>
          <a:p>
            <a:pPr marL="0" lvl="0" indent="0" algn="l" rtl="0">
              <a:lnSpc>
                <a:spcPct val="115000"/>
              </a:lnSpc>
              <a:spcBef>
                <a:spcPts val="0"/>
              </a:spcBef>
              <a:spcAft>
                <a:spcPts val="0"/>
              </a:spcAft>
              <a:buNone/>
            </a:pPr>
            <a:r>
              <a:rPr lang="en"/>
              <a:t>UNIT 7-  Analyzing Text Structures: Nonfiction</a:t>
            </a:r>
            <a:endParaRPr/>
          </a:p>
          <a:p>
            <a:pPr marL="0" lvl="0" indent="0" algn="l" rtl="0">
              <a:lnSpc>
                <a:spcPct val="115000"/>
              </a:lnSpc>
              <a:spcBef>
                <a:spcPts val="0"/>
              </a:spcBef>
              <a:spcAft>
                <a:spcPts val="0"/>
              </a:spcAft>
              <a:buNone/>
            </a:pPr>
            <a:endParaRPr/>
          </a:p>
          <a:p>
            <a:pPr marL="0" lvl="0" indent="0" algn="l" rtl="0">
              <a:lnSpc>
                <a:spcPct val="115000"/>
              </a:lnSpc>
              <a:spcBef>
                <a:spcPts val="0"/>
              </a:spcBef>
              <a:spcAft>
                <a:spcPts val="0"/>
              </a:spcAft>
              <a:buNone/>
            </a:pPr>
            <a:r>
              <a:rPr lang="en"/>
              <a:t>UNIT 8- Determining Important Ideas &amp; Summarizing</a:t>
            </a:r>
            <a:endParaRPr/>
          </a:p>
          <a:p>
            <a:pPr marL="0" lvl="0" indent="0" algn="l" rtl="0">
              <a:lnSpc>
                <a:spcPct val="115000"/>
              </a:lnSpc>
              <a:spcBef>
                <a:spcPts val="0"/>
              </a:spcBef>
              <a:spcAft>
                <a:spcPts val="0"/>
              </a:spcAft>
              <a:buNone/>
            </a:pPr>
            <a:endParaRPr/>
          </a:p>
          <a:p>
            <a:pPr marL="0" lvl="0" indent="0" algn="l" rtl="0">
              <a:lnSpc>
                <a:spcPct val="115000"/>
              </a:lnSpc>
              <a:spcBef>
                <a:spcPts val="0"/>
              </a:spcBef>
              <a:spcAft>
                <a:spcPts val="0"/>
              </a:spcAft>
              <a:buNone/>
            </a:pPr>
            <a:r>
              <a:rPr lang="en"/>
              <a:t>UNIT 9- Synthesizing Fiction &amp; Nonfiction</a:t>
            </a:r>
            <a:endParaRPr sz="1600">
              <a:latin typeface="Roboto"/>
              <a:ea typeface="Roboto"/>
              <a:cs typeface="Roboto"/>
              <a:sym typeface="Roboto"/>
            </a:endParaRPr>
          </a:p>
        </p:txBody>
      </p:sp>
      <p:sp>
        <p:nvSpPr>
          <p:cNvPr id="147" name="Google Shape;147;p23"/>
          <p:cNvSpPr txBox="1"/>
          <p:nvPr/>
        </p:nvSpPr>
        <p:spPr>
          <a:xfrm>
            <a:off x="432350" y="775250"/>
            <a:ext cx="8498100" cy="670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500">
                <a:latin typeface="Acme"/>
                <a:ea typeface="Acme"/>
                <a:cs typeface="Acme"/>
                <a:sym typeface="Acme"/>
              </a:rPr>
              <a:t>The following topics will be taught and practiced by your child throughout 5th grade using the  ‘Making Meaning’ curriculum</a:t>
            </a:r>
            <a:endParaRPr sz="1700">
              <a:latin typeface="Roboto"/>
              <a:ea typeface="Roboto"/>
              <a:cs typeface="Roboto"/>
              <a:sym typeface="Roboto"/>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Language Arts Continued</a:t>
            </a:r>
            <a:endParaRPr/>
          </a:p>
        </p:txBody>
      </p:sp>
      <p:sp>
        <p:nvSpPr>
          <p:cNvPr id="153" name="Google Shape;153;p2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latin typeface="Acme"/>
                <a:ea typeface="Acme"/>
                <a:cs typeface="Acme"/>
                <a:sym typeface="Acme"/>
              </a:rPr>
              <a:t>Online resources used in addition to ELA curriculum:</a:t>
            </a:r>
            <a:endParaRPr>
              <a:solidFill>
                <a:srgbClr val="000000"/>
              </a:solidFill>
              <a:latin typeface="Acme"/>
              <a:ea typeface="Acme"/>
              <a:cs typeface="Acme"/>
              <a:sym typeface="Acme"/>
            </a:endParaRPr>
          </a:p>
          <a:p>
            <a:pPr marL="0" lvl="0" indent="0" algn="l" rtl="0">
              <a:spcBef>
                <a:spcPts val="1600"/>
              </a:spcBef>
              <a:spcAft>
                <a:spcPts val="0"/>
              </a:spcAft>
              <a:buNone/>
            </a:pPr>
            <a:endParaRPr>
              <a:solidFill>
                <a:srgbClr val="000000"/>
              </a:solidFill>
              <a:latin typeface="Acme"/>
              <a:ea typeface="Acme"/>
              <a:cs typeface="Acme"/>
              <a:sym typeface="Acme"/>
            </a:endParaRPr>
          </a:p>
          <a:p>
            <a:pPr marL="457200" lvl="0" indent="-342900" algn="l" rtl="0">
              <a:spcBef>
                <a:spcPts val="1600"/>
              </a:spcBef>
              <a:spcAft>
                <a:spcPts val="0"/>
              </a:spcAft>
              <a:buClr>
                <a:srgbClr val="000000"/>
              </a:buClr>
              <a:buSzPts val="1800"/>
              <a:buFont typeface="Acme"/>
              <a:buChar char="●"/>
            </a:pPr>
            <a:r>
              <a:rPr lang="en">
                <a:solidFill>
                  <a:srgbClr val="000000"/>
                </a:solidFill>
                <a:latin typeface="Acme"/>
                <a:ea typeface="Acme"/>
                <a:cs typeface="Acme"/>
                <a:sym typeface="Acme"/>
              </a:rPr>
              <a:t>IXL</a:t>
            </a:r>
            <a:endParaRPr>
              <a:solidFill>
                <a:srgbClr val="000000"/>
              </a:solidFill>
              <a:latin typeface="Acme"/>
              <a:ea typeface="Acme"/>
              <a:cs typeface="Acme"/>
              <a:sym typeface="Acme"/>
            </a:endParaRPr>
          </a:p>
          <a:p>
            <a:pPr marL="457200" lvl="0" indent="-342900" algn="l" rtl="0">
              <a:spcBef>
                <a:spcPts val="0"/>
              </a:spcBef>
              <a:spcAft>
                <a:spcPts val="0"/>
              </a:spcAft>
              <a:buClr>
                <a:srgbClr val="000000"/>
              </a:buClr>
              <a:buSzPts val="1800"/>
              <a:buFont typeface="Acme"/>
              <a:buChar char="●"/>
            </a:pPr>
            <a:r>
              <a:rPr lang="en">
                <a:solidFill>
                  <a:srgbClr val="000000"/>
                </a:solidFill>
                <a:latin typeface="Acme"/>
                <a:ea typeface="Acme"/>
                <a:cs typeface="Acme"/>
                <a:sym typeface="Acme"/>
              </a:rPr>
              <a:t>NewsELA</a:t>
            </a:r>
            <a:endParaRPr>
              <a:solidFill>
                <a:srgbClr val="000000"/>
              </a:solidFill>
              <a:latin typeface="Acme"/>
              <a:ea typeface="Acme"/>
              <a:cs typeface="Acme"/>
              <a:sym typeface="Acme"/>
            </a:endParaRPr>
          </a:p>
          <a:p>
            <a:pPr marL="457200" lvl="0" indent="-342900" algn="l" rtl="0">
              <a:spcBef>
                <a:spcPts val="0"/>
              </a:spcBef>
              <a:spcAft>
                <a:spcPts val="0"/>
              </a:spcAft>
              <a:buClr>
                <a:srgbClr val="000000"/>
              </a:buClr>
              <a:buSzPts val="1800"/>
              <a:buFont typeface="Acme"/>
              <a:buChar char="●"/>
            </a:pPr>
            <a:r>
              <a:rPr lang="en">
                <a:solidFill>
                  <a:srgbClr val="000000"/>
                </a:solidFill>
                <a:latin typeface="Acme"/>
                <a:ea typeface="Acme"/>
                <a:cs typeface="Acme"/>
                <a:sym typeface="Acme"/>
              </a:rPr>
              <a:t>NoRedInk</a:t>
            </a:r>
            <a:endParaRPr>
              <a:solidFill>
                <a:srgbClr val="000000"/>
              </a:solidFill>
              <a:latin typeface="Acme"/>
              <a:ea typeface="Acme"/>
              <a:cs typeface="Acme"/>
              <a:sym typeface="Acme"/>
            </a:endParaRPr>
          </a:p>
          <a:p>
            <a:pPr marL="0" lvl="0" indent="0" algn="l" rtl="0">
              <a:spcBef>
                <a:spcPts val="1600"/>
              </a:spcBef>
              <a:spcAft>
                <a:spcPts val="16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Writing </a:t>
            </a:r>
            <a:endParaRPr>
              <a:latin typeface="Acme"/>
              <a:ea typeface="Acme"/>
              <a:cs typeface="Acme"/>
              <a:sym typeface="Acme"/>
            </a:endParaRPr>
          </a:p>
        </p:txBody>
      </p:sp>
      <p:sp>
        <p:nvSpPr>
          <p:cNvPr id="159" name="Google Shape;159;p25"/>
          <p:cNvSpPr txBox="1">
            <a:spLocks noGrp="1"/>
          </p:cNvSpPr>
          <p:nvPr>
            <p:ph type="body" idx="1"/>
          </p:nvPr>
        </p:nvSpPr>
        <p:spPr>
          <a:xfrm>
            <a:off x="386400" y="1017800"/>
            <a:ext cx="8520600" cy="385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latin typeface="Acme"/>
                <a:ea typeface="Acme"/>
                <a:cs typeface="Acme"/>
                <a:sym typeface="Acme"/>
              </a:rPr>
              <a:t>Each student will write for 30/40 minutes a day following a writer’s workshop model. </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This academic school year, 5th graders will experience  writing  the following genres:</a:t>
            </a:r>
            <a:endParaRPr>
              <a:solidFill>
                <a:srgbClr val="000000"/>
              </a:solidFill>
              <a:latin typeface="Acme"/>
              <a:ea typeface="Acme"/>
              <a:cs typeface="Acme"/>
              <a:sym typeface="Acme"/>
            </a:endParaRPr>
          </a:p>
          <a:p>
            <a:pPr marL="457200" lvl="0" indent="-342900" algn="l" rtl="0">
              <a:spcBef>
                <a:spcPts val="1600"/>
              </a:spcBef>
              <a:spcAft>
                <a:spcPts val="0"/>
              </a:spcAft>
              <a:buClr>
                <a:srgbClr val="000000"/>
              </a:buClr>
              <a:buSzPts val="1800"/>
              <a:buFont typeface="Acme"/>
              <a:buChar char="●"/>
            </a:pPr>
            <a:r>
              <a:rPr lang="en">
                <a:solidFill>
                  <a:srgbClr val="000000"/>
                </a:solidFill>
                <a:latin typeface="Acme"/>
                <a:ea typeface="Acme"/>
                <a:cs typeface="Acme"/>
                <a:sym typeface="Acme"/>
              </a:rPr>
              <a:t>Personal narratives</a:t>
            </a:r>
            <a:endParaRPr>
              <a:solidFill>
                <a:srgbClr val="000000"/>
              </a:solidFill>
              <a:latin typeface="Acme"/>
              <a:ea typeface="Acme"/>
              <a:cs typeface="Acme"/>
              <a:sym typeface="Acme"/>
            </a:endParaRPr>
          </a:p>
          <a:p>
            <a:pPr marL="457200" lvl="0" indent="-342900" algn="l" rtl="0">
              <a:spcBef>
                <a:spcPts val="0"/>
              </a:spcBef>
              <a:spcAft>
                <a:spcPts val="0"/>
              </a:spcAft>
              <a:buClr>
                <a:srgbClr val="000000"/>
              </a:buClr>
              <a:buSzPts val="1800"/>
              <a:buFont typeface="Acme"/>
              <a:buChar char="●"/>
            </a:pPr>
            <a:r>
              <a:rPr lang="en">
                <a:solidFill>
                  <a:srgbClr val="000000"/>
                </a:solidFill>
                <a:latin typeface="Acme"/>
                <a:ea typeface="Acme"/>
                <a:cs typeface="Acme"/>
                <a:sym typeface="Acme"/>
              </a:rPr>
              <a:t> Fictional</a:t>
            </a:r>
            <a:endParaRPr>
              <a:solidFill>
                <a:srgbClr val="000000"/>
              </a:solidFill>
              <a:latin typeface="Acme"/>
              <a:ea typeface="Acme"/>
              <a:cs typeface="Acme"/>
              <a:sym typeface="Acme"/>
            </a:endParaRPr>
          </a:p>
          <a:p>
            <a:pPr marL="457200" lvl="0" indent="-342900" algn="l" rtl="0">
              <a:spcBef>
                <a:spcPts val="0"/>
              </a:spcBef>
              <a:spcAft>
                <a:spcPts val="0"/>
              </a:spcAft>
              <a:buClr>
                <a:srgbClr val="000000"/>
              </a:buClr>
              <a:buSzPts val="1800"/>
              <a:buFont typeface="Acme"/>
              <a:buChar char="●"/>
            </a:pPr>
            <a:r>
              <a:rPr lang="en">
                <a:solidFill>
                  <a:srgbClr val="000000"/>
                </a:solidFill>
                <a:latin typeface="Acme"/>
                <a:ea typeface="Acme"/>
                <a:cs typeface="Acme"/>
                <a:sym typeface="Acme"/>
              </a:rPr>
              <a:t>Expository nonfiction</a:t>
            </a:r>
            <a:endParaRPr>
              <a:solidFill>
                <a:srgbClr val="000000"/>
              </a:solidFill>
              <a:latin typeface="Acme"/>
              <a:ea typeface="Acme"/>
              <a:cs typeface="Acme"/>
              <a:sym typeface="Acme"/>
            </a:endParaRPr>
          </a:p>
          <a:p>
            <a:pPr marL="457200" lvl="0" indent="-342900" algn="l" rtl="0">
              <a:spcBef>
                <a:spcPts val="0"/>
              </a:spcBef>
              <a:spcAft>
                <a:spcPts val="0"/>
              </a:spcAft>
              <a:buClr>
                <a:srgbClr val="000000"/>
              </a:buClr>
              <a:buSzPts val="1800"/>
              <a:buFont typeface="Acme"/>
              <a:buChar char="●"/>
            </a:pPr>
            <a:r>
              <a:rPr lang="en">
                <a:solidFill>
                  <a:srgbClr val="000000"/>
                </a:solidFill>
                <a:latin typeface="Acme"/>
                <a:ea typeface="Acme"/>
                <a:cs typeface="Acme"/>
                <a:sym typeface="Acme"/>
              </a:rPr>
              <a:t> Functional</a:t>
            </a:r>
            <a:endParaRPr>
              <a:solidFill>
                <a:srgbClr val="000000"/>
              </a:solidFill>
              <a:latin typeface="Acme"/>
              <a:ea typeface="Acme"/>
              <a:cs typeface="Acme"/>
              <a:sym typeface="Acme"/>
            </a:endParaRPr>
          </a:p>
          <a:p>
            <a:pPr marL="457200" lvl="0" indent="-342900" algn="l" rtl="0">
              <a:spcBef>
                <a:spcPts val="0"/>
              </a:spcBef>
              <a:spcAft>
                <a:spcPts val="0"/>
              </a:spcAft>
              <a:buClr>
                <a:srgbClr val="000000"/>
              </a:buClr>
              <a:buSzPts val="1800"/>
              <a:buFont typeface="Acme"/>
              <a:buChar char="●"/>
            </a:pPr>
            <a:r>
              <a:rPr lang="en">
                <a:solidFill>
                  <a:srgbClr val="000000"/>
                </a:solidFill>
                <a:latin typeface="Acme"/>
                <a:ea typeface="Acme"/>
                <a:cs typeface="Acme"/>
                <a:sym typeface="Acme"/>
              </a:rPr>
              <a:t>Opinion </a:t>
            </a:r>
            <a:endParaRPr>
              <a:solidFill>
                <a:srgbClr val="000000"/>
              </a:solidFill>
              <a:latin typeface="Acme"/>
              <a:ea typeface="Acme"/>
              <a:cs typeface="Acme"/>
              <a:sym typeface="Acme"/>
            </a:endParaRPr>
          </a:p>
          <a:p>
            <a:pPr marL="457200" lvl="0" indent="-342900" algn="l" rtl="0">
              <a:spcBef>
                <a:spcPts val="0"/>
              </a:spcBef>
              <a:spcAft>
                <a:spcPts val="0"/>
              </a:spcAft>
              <a:buClr>
                <a:srgbClr val="000000"/>
              </a:buClr>
              <a:buSzPts val="1800"/>
              <a:buFont typeface="Acme"/>
              <a:buChar char="●"/>
            </a:pPr>
            <a:r>
              <a:rPr lang="en">
                <a:solidFill>
                  <a:srgbClr val="000000"/>
                </a:solidFill>
                <a:latin typeface="Acme"/>
                <a:ea typeface="Acme"/>
                <a:cs typeface="Acme"/>
                <a:sym typeface="Acme"/>
              </a:rPr>
              <a:t>Poetry.</a:t>
            </a:r>
            <a:endParaRPr>
              <a:solidFill>
                <a:srgbClr val="000000"/>
              </a:solidFill>
              <a:latin typeface="Acme"/>
              <a:ea typeface="Acme"/>
              <a:cs typeface="Acme"/>
              <a:sym typeface="Acme"/>
            </a:endParaRPr>
          </a:p>
          <a:p>
            <a:pPr marL="0" lvl="0" indent="0" algn="l" rtl="0">
              <a:spcBef>
                <a:spcPts val="1600"/>
              </a:spcBef>
              <a:spcAft>
                <a:spcPts val="1600"/>
              </a:spcAft>
              <a:buNone/>
            </a:pPr>
            <a:endParaRPr>
              <a:solidFill>
                <a:srgbClr val="000000"/>
              </a:solidFill>
              <a:latin typeface="Acme"/>
              <a:ea typeface="Acme"/>
              <a:cs typeface="Acme"/>
              <a:sym typeface="Acme"/>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6"/>
          <p:cNvSpPr txBox="1">
            <a:spLocks noGrp="1"/>
          </p:cNvSpPr>
          <p:nvPr>
            <p:ph type="title"/>
          </p:nvPr>
        </p:nvSpPr>
        <p:spPr>
          <a:xfrm>
            <a:off x="4641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Science </a:t>
            </a:r>
            <a:endParaRPr>
              <a:latin typeface="Acme"/>
              <a:ea typeface="Acme"/>
              <a:cs typeface="Acme"/>
              <a:sym typeface="Acme"/>
            </a:endParaRPr>
          </a:p>
        </p:txBody>
      </p:sp>
      <p:sp>
        <p:nvSpPr>
          <p:cNvPr id="165" name="Google Shape;165;p26"/>
          <p:cNvSpPr txBox="1">
            <a:spLocks noGrp="1"/>
          </p:cNvSpPr>
          <p:nvPr>
            <p:ph type="body" idx="1"/>
          </p:nvPr>
        </p:nvSpPr>
        <p:spPr>
          <a:xfrm>
            <a:off x="386400" y="1017800"/>
            <a:ext cx="8520600" cy="374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latin typeface="Acme"/>
                <a:ea typeface="Acme"/>
                <a:cs typeface="Acme"/>
                <a:sym typeface="Acme"/>
              </a:rPr>
              <a:t>Your child has Science(Fusion) for 30-minutes each day</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Unit 1 - Scientific Method		Unit 2 - Engineering Process</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Unit 3 - Ecosystems			Unit 4 - Energy in Ecosystems</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Unit 5 - Science Fair</a:t>
            </a:r>
            <a:endParaRPr>
              <a:solidFill>
                <a:srgbClr val="000000"/>
              </a:solidFill>
              <a:latin typeface="Acme"/>
              <a:ea typeface="Acme"/>
              <a:cs typeface="Acme"/>
              <a:sym typeface="Acme"/>
            </a:endParaRPr>
          </a:p>
          <a:p>
            <a:pPr marL="0" lvl="0" indent="0" algn="l" rtl="0">
              <a:spcBef>
                <a:spcPts val="1600"/>
              </a:spcBef>
              <a:spcAft>
                <a:spcPts val="0"/>
              </a:spcAft>
              <a:buNone/>
            </a:pPr>
            <a:endParaRPr>
              <a:solidFill>
                <a:srgbClr val="000000"/>
              </a:solidFill>
              <a:latin typeface="Acme"/>
              <a:ea typeface="Acme"/>
              <a:cs typeface="Acme"/>
              <a:sym typeface="Acme"/>
            </a:endParaRPr>
          </a:p>
          <a:p>
            <a:pPr marL="0" lvl="0" indent="0" algn="l" rtl="0">
              <a:spcBef>
                <a:spcPts val="1600"/>
              </a:spcBef>
              <a:spcAft>
                <a:spcPts val="1600"/>
              </a:spcAft>
              <a:buNone/>
            </a:pPr>
            <a:r>
              <a:rPr lang="en">
                <a:solidFill>
                  <a:srgbClr val="000000"/>
                </a:solidFill>
                <a:latin typeface="Acme"/>
                <a:ea typeface="Acme"/>
                <a:cs typeface="Acme"/>
                <a:sym typeface="Acme"/>
              </a:rPr>
              <a:t>Science projects: Discover a Scientist, Explore Engineering and the Science Fair</a:t>
            </a:r>
            <a:endParaRPr>
              <a:solidFill>
                <a:srgbClr val="000000"/>
              </a:solidFill>
              <a:latin typeface="Acme"/>
              <a:ea typeface="Acme"/>
              <a:cs typeface="Acme"/>
              <a:sym typeface="Acme"/>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Social Studies</a:t>
            </a:r>
            <a:endParaRPr>
              <a:latin typeface="Acme"/>
              <a:ea typeface="Acme"/>
              <a:cs typeface="Acme"/>
              <a:sym typeface="Acme"/>
            </a:endParaRPr>
          </a:p>
        </p:txBody>
      </p:sp>
      <p:sp>
        <p:nvSpPr>
          <p:cNvPr id="171" name="Google Shape;171;p27"/>
          <p:cNvSpPr txBox="1"/>
          <p:nvPr/>
        </p:nvSpPr>
        <p:spPr>
          <a:xfrm>
            <a:off x="407550" y="1138325"/>
            <a:ext cx="8347800" cy="3000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800">
              <a:latin typeface="Acme"/>
              <a:ea typeface="Acme"/>
              <a:cs typeface="Acme"/>
              <a:sym typeface="Acme"/>
            </a:endParaRPr>
          </a:p>
          <a:p>
            <a:pPr marL="0" lvl="0" indent="0" algn="l" rtl="0">
              <a:lnSpc>
                <a:spcPct val="115000"/>
              </a:lnSpc>
              <a:spcBef>
                <a:spcPts val="1600"/>
              </a:spcBef>
              <a:spcAft>
                <a:spcPts val="0"/>
              </a:spcAft>
              <a:buNone/>
            </a:pPr>
            <a:r>
              <a:rPr lang="en" sz="1800">
                <a:latin typeface="Acme"/>
                <a:ea typeface="Acme"/>
                <a:cs typeface="Acme"/>
                <a:sym typeface="Acme"/>
              </a:rPr>
              <a:t>Your child has Social Studies for 30-minutes a day with Miss Skweres.</a:t>
            </a:r>
            <a:endParaRPr sz="1800">
              <a:latin typeface="Acme"/>
              <a:ea typeface="Acme"/>
              <a:cs typeface="Acme"/>
              <a:sym typeface="Acme"/>
            </a:endParaRPr>
          </a:p>
          <a:p>
            <a:pPr marL="0" lvl="0" indent="0" algn="l" rtl="0">
              <a:lnSpc>
                <a:spcPct val="115000"/>
              </a:lnSpc>
              <a:spcBef>
                <a:spcPts val="1600"/>
              </a:spcBef>
              <a:spcAft>
                <a:spcPts val="0"/>
              </a:spcAft>
              <a:buNone/>
            </a:pPr>
            <a:r>
              <a:rPr lang="en" sz="1800">
                <a:latin typeface="Acme"/>
                <a:ea typeface="Acme"/>
                <a:cs typeface="Acme"/>
                <a:sym typeface="Acme"/>
              </a:rPr>
              <a:t>The following three units will be covered:  </a:t>
            </a:r>
            <a:endParaRPr sz="1800">
              <a:latin typeface="Acme"/>
              <a:ea typeface="Acme"/>
              <a:cs typeface="Acme"/>
              <a:sym typeface="Acme"/>
            </a:endParaRPr>
          </a:p>
          <a:p>
            <a:pPr marL="457200" lvl="0" indent="-342900" algn="l" rtl="0">
              <a:lnSpc>
                <a:spcPct val="115000"/>
              </a:lnSpc>
              <a:spcBef>
                <a:spcPts val="1600"/>
              </a:spcBef>
              <a:spcAft>
                <a:spcPts val="0"/>
              </a:spcAft>
              <a:buSzPts val="1800"/>
              <a:buFont typeface="Acme"/>
              <a:buChar char="●"/>
            </a:pPr>
            <a:r>
              <a:rPr lang="en" sz="1800">
                <a:latin typeface="Acme"/>
                <a:ea typeface="Acme"/>
                <a:cs typeface="Acme"/>
                <a:sym typeface="Acme"/>
              </a:rPr>
              <a:t>The Early Explorers</a:t>
            </a:r>
            <a:endParaRPr sz="1800">
              <a:latin typeface="Acme"/>
              <a:ea typeface="Acme"/>
              <a:cs typeface="Acme"/>
              <a:sym typeface="Acme"/>
            </a:endParaRPr>
          </a:p>
          <a:p>
            <a:pPr marL="457200" lvl="0" indent="-342900" algn="l" rtl="0">
              <a:lnSpc>
                <a:spcPct val="115000"/>
              </a:lnSpc>
              <a:spcBef>
                <a:spcPts val="0"/>
              </a:spcBef>
              <a:spcAft>
                <a:spcPts val="0"/>
              </a:spcAft>
              <a:buSzPts val="1800"/>
              <a:buFont typeface="Acme"/>
              <a:buChar char="●"/>
            </a:pPr>
            <a:r>
              <a:rPr lang="en" sz="1800">
                <a:latin typeface="Acme"/>
                <a:ea typeface="Acme"/>
                <a:cs typeface="Acme"/>
                <a:sym typeface="Acme"/>
              </a:rPr>
              <a:t>Colonization</a:t>
            </a:r>
            <a:endParaRPr sz="1800">
              <a:latin typeface="Acme"/>
              <a:ea typeface="Acme"/>
              <a:cs typeface="Acme"/>
              <a:sym typeface="Acme"/>
            </a:endParaRPr>
          </a:p>
          <a:p>
            <a:pPr marL="457200" lvl="0" indent="-342900" algn="l" rtl="0">
              <a:lnSpc>
                <a:spcPct val="115000"/>
              </a:lnSpc>
              <a:spcBef>
                <a:spcPts val="0"/>
              </a:spcBef>
              <a:spcAft>
                <a:spcPts val="0"/>
              </a:spcAft>
              <a:buSzPts val="1800"/>
              <a:buFont typeface="Acme"/>
              <a:buChar char="●"/>
            </a:pPr>
            <a:r>
              <a:rPr lang="en" sz="1800">
                <a:latin typeface="Acme"/>
                <a:ea typeface="Acme"/>
                <a:cs typeface="Acme"/>
                <a:sym typeface="Acme"/>
              </a:rPr>
              <a:t>The American Revolution</a:t>
            </a:r>
            <a:endParaRPr>
              <a:latin typeface="Acme"/>
              <a:ea typeface="Acme"/>
              <a:cs typeface="Acme"/>
              <a:sym typeface="Acme"/>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Daily Planners and Take Home Folders</a:t>
            </a:r>
            <a:endParaRPr/>
          </a:p>
        </p:txBody>
      </p:sp>
      <p:sp>
        <p:nvSpPr>
          <p:cNvPr id="177" name="Google Shape;177;p28"/>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1600"/>
              </a:spcBef>
              <a:spcAft>
                <a:spcPts val="1600"/>
              </a:spcAft>
              <a:buNone/>
            </a:pPr>
            <a:r>
              <a:rPr lang="en"/>
              <a:t>Each student is required to have an OLW daily planner. Daily assignments should be copied from the assignment board in the classroom. At the end of the day students will have a clear idea of what books, materials, papers, etc. are needed to be taken home for homework. This will help to ensure students’ maximum success. Students will also be bringing home their “Take Home” folder daily. This will contain graded assignments and other information for their guardians. Please review the work and information your child brings home.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Birthdays and Parties</a:t>
            </a:r>
            <a:endParaRPr/>
          </a:p>
        </p:txBody>
      </p:sp>
      <p:sp>
        <p:nvSpPr>
          <p:cNvPr id="183" name="Google Shape;183;p29"/>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latin typeface="Acme"/>
              <a:ea typeface="Acme"/>
              <a:cs typeface="Acme"/>
              <a:sym typeface="Acme"/>
            </a:endParaRPr>
          </a:p>
          <a:p>
            <a:pPr marL="0" lvl="0" indent="0" algn="l" rtl="0">
              <a:spcBef>
                <a:spcPts val="1600"/>
              </a:spcBef>
              <a:spcAft>
                <a:spcPts val="0"/>
              </a:spcAft>
              <a:buNone/>
            </a:pPr>
            <a:r>
              <a:rPr lang="en">
                <a:latin typeface="Acme"/>
                <a:ea typeface="Acme"/>
                <a:cs typeface="Acme"/>
                <a:sym typeface="Acme"/>
              </a:rPr>
              <a:t>Birthdays are celebrated in 5th grade. Students are also allowed to wear “free dress”. Food treats are not allowed to be brought into the classroom. </a:t>
            </a:r>
            <a:endParaRPr>
              <a:latin typeface="Acme"/>
              <a:ea typeface="Acme"/>
              <a:cs typeface="Acme"/>
              <a:sym typeface="Acme"/>
            </a:endParaRPr>
          </a:p>
          <a:p>
            <a:pPr marL="0" lvl="0" indent="0" algn="l" rtl="0">
              <a:spcBef>
                <a:spcPts val="1600"/>
              </a:spcBef>
              <a:spcAft>
                <a:spcPts val="1600"/>
              </a:spcAft>
              <a:buNone/>
            </a:pPr>
            <a:r>
              <a:rPr lang="en">
                <a:latin typeface="Acme"/>
                <a:ea typeface="Acme"/>
                <a:cs typeface="Acme"/>
                <a:sym typeface="Acme"/>
              </a:rPr>
              <a:t>There will be a Halloween, Christmas, and Valentine Party*. The dates for these parties will be announced in advance. The room parents will notify you if you are to provide anything for the party and of any allergy information. </a:t>
            </a:r>
            <a:endParaRPr>
              <a:latin typeface="Acme"/>
              <a:ea typeface="Acme"/>
              <a:cs typeface="Acme"/>
              <a:sym typeface="Acme"/>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0"/>
          <p:cNvSpPr txBox="1">
            <a:spLocks noGrp="1"/>
          </p:cNvSpPr>
          <p:nvPr>
            <p:ph type="title"/>
          </p:nvPr>
        </p:nvSpPr>
        <p:spPr>
          <a:xfrm>
            <a:off x="199850" y="3538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Grading</a:t>
            </a:r>
            <a:endParaRPr>
              <a:latin typeface="Acme"/>
              <a:ea typeface="Acme"/>
              <a:cs typeface="Acme"/>
              <a:sym typeface="Acme"/>
            </a:endParaRPr>
          </a:p>
        </p:txBody>
      </p:sp>
      <p:sp>
        <p:nvSpPr>
          <p:cNvPr id="189" name="Google Shape;189;p30"/>
          <p:cNvSpPr txBox="1">
            <a:spLocks noGrp="1"/>
          </p:cNvSpPr>
          <p:nvPr>
            <p:ph type="body" idx="1"/>
          </p:nvPr>
        </p:nvSpPr>
        <p:spPr>
          <a:xfrm>
            <a:off x="188625" y="855150"/>
            <a:ext cx="8643600" cy="4288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The grading scale is as follows…</a:t>
            </a:r>
            <a:endParaRPr>
              <a:solidFill>
                <a:srgbClr val="000000"/>
              </a:solidFill>
            </a:endParaRPr>
          </a:p>
          <a:p>
            <a:pPr marL="0" lvl="0" indent="0" algn="l" rtl="0">
              <a:spcBef>
                <a:spcPts val="1600"/>
              </a:spcBef>
              <a:spcAft>
                <a:spcPts val="0"/>
              </a:spcAft>
              <a:buNone/>
            </a:pPr>
            <a:r>
              <a:rPr lang="en">
                <a:solidFill>
                  <a:srgbClr val="000000"/>
                </a:solidFill>
              </a:rPr>
              <a:t>99%-100%  A+</a:t>
            </a:r>
            <a:endParaRPr>
              <a:solidFill>
                <a:srgbClr val="000000"/>
              </a:solidFill>
            </a:endParaRPr>
          </a:p>
          <a:p>
            <a:pPr marL="0" lvl="0" indent="0" algn="l" rtl="0">
              <a:spcBef>
                <a:spcPts val="1600"/>
              </a:spcBef>
              <a:spcAft>
                <a:spcPts val="0"/>
              </a:spcAft>
              <a:buNone/>
            </a:pPr>
            <a:r>
              <a:rPr lang="en">
                <a:solidFill>
                  <a:srgbClr val="000000"/>
                </a:solidFill>
              </a:rPr>
              <a:t>95%-98%    A</a:t>
            </a:r>
            <a:endParaRPr>
              <a:solidFill>
                <a:srgbClr val="000000"/>
              </a:solidFill>
            </a:endParaRPr>
          </a:p>
          <a:p>
            <a:pPr marL="0" lvl="0" indent="0" algn="l" rtl="0">
              <a:spcBef>
                <a:spcPts val="1600"/>
              </a:spcBef>
              <a:spcAft>
                <a:spcPts val="0"/>
              </a:spcAft>
              <a:buNone/>
            </a:pPr>
            <a:r>
              <a:rPr lang="en">
                <a:solidFill>
                  <a:srgbClr val="000000"/>
                </a:solidFill>
              </a:rPr>
              <a:t>93%-94%    A-</a:t>
            </a:r>
            <a:endParaRPr>
              <a:solidFill>
                <a:srgbClr val="000000"/>
              </a:solidFill>
            </a:endParaRPr>
          </a:p>
          <a:p>
            <a:pPr marL="0" lvl="0" indent="0" algn="l" rtl="0">
              <a:spcBef>
                <a:spcPts val="1600"/>
              </a:spcBef>
              <a:spcAft>
                <a:spcPts val="0"/>
              </a:spcAft>
              <a:buNone/>
            </a:pPr>
            <a:r>
              <a:rPr lang="en">
                <a:solidFill>
                  <a:srgbClr val="000000"/>
                </a:solidFill>
              </a:rPr>
              <a:t>91%-92%    B+</a:t>
            </a:r>
            <a:endParaRPr>
              <a:solidFill>
                <a:srgbClr val="000000"/>
              </a:solidFill>
            </a:endParaRPr>
          </a:p>
          <a:p>
            <a:pPr marL="0" lvl="0" indent="0" algn="l" rtl="0">
              <a:spcBef>
                <a:spcPts val="1600"/>
              </a:spcBef>
              <a:spcAft>
                <a:spcPts val="0"/>
              </a:spcAft>
              <a:buNone/>
            </a:pPr>
            <a:r>
              <a:rPr lang="en">
                <a:solidFill>
                  <a:srgbClr val="000000"/>
                </a:solidFill>
              </a:rPr>
              <a:t>87%-90%    B </a:t>
            </a:r>
            <a:endParaRPr>
              <a:solidFill>
                <a:srgbClr val="000000"/>
              </a:solidFill>
            </a:endParaRPr>
          </a:p>
          <a:p>
            <a:pPr marL="0" lvl="0" indent="0" algn="l" rtl="0">
              <a:spcBef>
                <a:spcPts val="1600"/>
              </a:spcBef>
              <a:spcAft>
                <a:spcPts val="0"/>
              </a:spcAft>
              <a:buNone/>
            </a:pPr>
            <a:r>
              <a:rPr lang="en">
                <a:solidFill>
                  <a:srgbClr val="000000"/>
                </a:solidFill>
              </a:rPr>
              <a:t>85%-86%    B-</a:t>
            </a:r>
            <a:endParaRPr>
              <a:solidFill>
                <a:srgbClr val="000000"/>
              </a:solidFill>
            </a:endParaRPr>
          </a:p>
          <a:p>
            <a:pPr marL="0" lvl="0" indent="0" algn="l" rtl="0">
              <a:spcBef>
                <a:spcPts val="1600"/>
              </a:spcBef>
              <a:spcAft>
                <a:spcPts val="0"/>
              </a:spcAft>
              <a:buClr>
                <a:schemeClr val="dk1"/>
              </a:buClr>
              <a:buSzPts val="1100"/>
              <a:buFont typeface="Arial"/>
              <a:buNone/>
            </a:pPr>
            <a:r>
              <a:rPr lang="en">
                <a:solidFill>
                  <a:srgbClr val="000000"/>
                </a:solidFill>
              </a:rPr>
              <a:t>83%-84%    C+</a:t>
            </a:r>
            <a:endParaRPr>
              <a:solidFill>
                <a:srgbClr val="000000"/>
              </a:solidFill>
            </a:endParaRPr>
          </a:p>
          <a:p>
            <a:pPr marL="0" lvl="0" indent="0" algn="l" rtl="0">
              <a:spcBef>
                <a:spcPts val="1600"/>
              </a:spcBef>
              <a:spcAft>
                <a:spcPts val="1600"/>
              </a:spcAft>
              <a:buNone/>
            </a:pPr>
            <a:endParaRPr/>
          </a:p>
        </p:txBody>
      </p:sp>
      <p:sp>
        <p:nvSpPr>
          <p:cNvPr id="190" name="Google Shape;190;p30"/>
          <p:cNvSpPr txBox="1"/>
          <p:nvPr/>
        </p:nvSpPr>
        <p:spPr>
          <a:xfrm>
            <a:off x="4049400" y="1395925"/>
            <a:ext cx="4338600" cy="353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800"/>
              <a:t>79%-82%    C</a:t>
            </a:r>
            <a:endParaRPr sz="1800"/>
          </a:p>
          <a:p>
            <a:pPr marL="0" lvl="0" indent="0" algn="l" rtl="0">
              <a:lnSpc>
                <a:spcPct val="115000"/>
              </a:lnSpc>
              <a:spcBef>
                <a:spcPts val="1600"/>
              </a:spcBef>
              <a:spcAft>
                <a:spcPts val="0"/>
              </a:spcAft>
              <a:buNone/>
            </a:pPr>
            <a:r>
              <a:rPr lang="en" sz="1800"/>
              <a:t>77%- 78%   C-</a:t>
            </a:r>
            <a:endParaRPr sz="1800"/>
          </a:p>
          <a:p>
            <a:pPr marL="0" lvl="0" indent="0" algn="l" rtl="0">
              <a:lnSpc>
                <a:spcPct val="115000"/>
              </a:lnSpc>
              <a:spcBef>
                <a:spcPts val="1600"/>
              </a:spcBef>
              <a:spcAft>
                <a:spcPts val="0"/>
              </a:spcAft>
              <a:buNone/>
            </a:pPr>
            <a:r>
              <a:rPr lang="en" sz="1800"/>
              <a:t>75%-76%    D+</a:t>
            </a:r>
            <a:endParaRPr sz="1800"/>
          </a:p>
          <a:p>
            <a:pPr marL="0" lvl="0" indent="0" algn="l" rtl="0">
              <a:lnSpc>
                <a:spcPct val="115000"/>
              </a:lnSpc>
              <a:spcBef>
                <a:spcPts val="1600"/>
              </a:spcBef>
              <a:spcAft>
                <a:spcPts val="0"/>
              </a:spcAft>
              <a:buNone/>
            </a:pPr>
            <a:r>
              <a:rPr lang="en" sz="1800"/>
              <a:t>71%-74%    D</a:t>
            </a:r>
            <a:endParaRPr sz="1800"/>
          </a:p>
          <a:p>
            <a:pPr marL="0" lvl="0" indent="0" algn="l" rtl="0">
              <a:lnSpc>
                <a:spcPct val="115000"/>
              </a:lnSpc>
              <a:spcBef>
                <a:spcPts val="1600"/>
              </a:spcBef>
              <a:spcAft>
                <a:spcPts val="0"/>
              </a:spcAft>
              <a:buNone/>
            </a:pPr>
            <a:r>
              <a:rPr lang="en" sz="1800"/>
              <a:t>69%-70%    D-</a:t>
            </a:r>
            <a:endParaRPr sz="1800"/>
          </a:p>
          <a:p>
            <a:pPr marL="0" lvl="0" indent="0" algn="l" rtl="0">
              <a:lnSpc>
                <a:spcPct val="115000"/>
              </a:lnSpc>
              <a:spcBef>
                <a:spcPts val="1600"/>
              </a:spcBef>
              <a:spcAft>
                <a:spcPts val="1600"/>
              </a:spcAft>
              <a:buClr>
                <a:schemeClr val="dk1"/>
              </a:buClr>
              <a:buSzPts val="1100"/>
              <a:buFont typeface="Arial"/>
              <a:buNone/>
            </a:pPr>
            <a:r>
              <a:rPr lang="en" sz="1800"/>
              <a:t>Below 68%  F</a:t>
            </a:r>
            <a:endParaRPr sz="1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Homework Policy</a:t>
            </a:r>
            <a:endParaRPr>
              <a:latin typeface="Acme"/>
              <a:ea typeface="Acme"/>
              <a:cs typeface="Acme"/>
              <a:sym typeface="Acme"/>
            </a:endParaRPr>
          </a:p>
        </p:txBody>
      </p:sp>
      <p:sp>
        <p:nvSpPr>
          <p:cNvPr id="196" name="Google Shape;196;p31"/>
          <p:cNvSpPr txBox="1">
            <a:spLocks noGrp="1"/>
          </p:cNvSpPr>
          <p:nvPr>
            <p:ph type="body" idx="1"/>
          </p:nvPr>
        </p:nvSpPr>
        <p:spPr>
          <a:xfrm>
            <a:off x="259025" y="1017800"/>
            <a:ext cx="8573400" cy="355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latin typeface="Acme"/>
              <a:ea typeface="Acme"/>
              <a:cs typeface="Acme"/>
              <a:sym typeface="Acme"/>
            </a:endParaRPr>
          </a:p>
          <a:p>
            <a:pPr marL="0" lvl="0" indent="0" algn="l" rtl="0">
              <a:spcBef>
                <a:spcPts val="1600"/>
              </a:spcBef>
              <a:spcAft>
                <a:spcPts val="0"/>
              </a:spcAft>
              <a:buNone/>
            </a:pPr>
            <a:r>
              <a:rPr lang="en">
                <a:latin typeface="Acme"/>
                <a:ea typeface="Acme"/>
                <a:cs typeface="Acme"/>
                <a:sym typeface="Acme"/>
              </a:rPr>
              <a:t>Students are aware of due dates for each assignment. If their assignment is late, one point will be deducted each day after the original due date until it is turned in. </a:t>
            </a:r>
            <a:endParaRPr>
              <a:latin typeface="Acme"/>
              <a:ea typeface="Acme"/>
              <a:cs typeface="Acme"/>
              <a:sym typeface="Acme"/>
            </a:endParaRPr>
          </a:p>
          <a:p>
            <a:pPr marL="0" lvl="0" indent="0" algn="l" rtl="0">
              <a:spcBef>
                <a:spcPts val="1600"/>
              </a:spcBef>
              <a:spcAft>
                <a:spcPts val="0"/>
              </a:spcAft>
              <a:buNone/>
            </a:pPr>
            <a:endParaRPr>
              <a:latin typeface="Acme"/>
              <a:ea typeface="Acme"/>
              <a:cs typeface="Acme"/>
              <a:sym typeface="Acme"/>
            </a:endParaRPr>
          </a:p>
          <a:p>
            <a:pPr marL="0" lvl="0" indent="0" algn="l" rtl="0">
              <a:spcBef>
                <a:spcPts val="1600"/>
              </a:spcBef>
              <a:spcAft>
                <a:spcPts val="0"/>
              </a:spcAft>
              <a:buNone/>
            </a:pPr>
            <a:r>
              <a:rPr lang="en">
                <a:latin typeface="Acme"/>
                <a:ea typeface="Acme"/>
                <a:cs typeface="Acme"/>
                <a:sym typeface="Acme"/>
              </a:rPr>
              <a:t>Homework Passes= one extra day to complete assignment after original due date without point deduction.</a:t>
            </a:r>
            <a:endParaRPr>
              <a:latin typeface="Acme"/>
              <a:ea typeface="Acme"/>
              <a:cs typeface="Acme"/>
              <a:sym typeface="Acme"/>
            </a:endParaRPr>
          </a:p>
          <a:p>
            <a:pPr marL="0" lvl="0" indent="0" algn="l" rtl="0">
              <a:spcBef>
                <a:spcPts val="1600"/>
              </a:spcBef>
              <a:spcAft>
                <a:spcPts val="0"/>
              </a:spcAft>
              <a:buNone/>
            </a:pPr>
            <a:endParaRPr>
              <a:latin typeface="Acme"/>
              <a:ea typeface="Acme"/>
              <a:cs typeface="Acme"/>
              <a:sym typeface="Acme"/>
            </a:endParaRPr>
          </a:p>
          <a:p>
            <a:pPr marL="0" lvl="0" indent="0" algn="l" rtl="0">
              <a:spcBef>
                <a:spcPts val="1600"/>
              </a:spcBef>
              <a:spcAft>
                <a:spcPts val="0"/>
              </a:spcAft>
              <a:buNone/>
            </a:pPr>
            <a:endParaRPr>
              <a:latin typeface="Acme"/>
              <a:ea typeface="Acme"/>
              <a:cs typeface="Acme"/>
              <a:sym typeface="Acme"/>
            </a:endParaRPr>
          </a:p>
          <a:p>
            <a:pPr marL="0" lvl="0" indent="0" algn="l" rtl="0">
              <a:spcBef>
                <a:spcPts val="1600"/>
              </a:spcBef>
              <a:spcAft>
                <a:spcPts val="1600"/>
              </a:spcAft>
              <a:buNone/>
            </a:pPr>
            <a:endParaRPr>
              <a:latin typeface="Acme"/>
              <a:ea typeface="Acme"/>
              <a:cs typeface="Acme"/>
              <a:sym typeface="Acm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p:nvPr/>
        </p:nvSpPr>
        <p:spPr>
          <a:xfrm>
            <a:off x="536725" y="477075"/>
            <a:ext cx="8169900" cy="453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a:solidFill>
                  <a:schemeClr val="lt1"/>
                </a:solidFill>
                <a:latin typeface="Acme"/>
                <a:ea typeface="Acme"/>
                <a:cs typeface="Acme"/>
                <a:sym typeface="Acme"/>
              </a:rPr>
              <a:t>First things first, little bit about me…</a:t>
            </a:r>
            <a:endParaRPr sz="2400" b="1">
              <a:solidFill>
                <a:schemeClr val="lt1"/>
              </a:solidFill>
              <a:latin typeface="Acme"/>
              <a:ea typeface="Acme"/>
              <a:cs typeface="Acme"/>
              <a:sym typeface="Acme"/>
            </a:endParaRPr>
          </a:p>
          <a:p>
            <a:pPr marL="0" lvl="0" indent="0" algn="ctr" rtl="0">
              <a:spcBef>
                <a:spcPts val="0"/>
              </a:spcBef>
              <a:spcAft>
                <a:spcPts val="0"/>
              </a:spcAft>
              <a:buNone/>
            </a:pPr>
            <a:endParaRPr sz="2400" b="1">
              <a:solidFill>
                <a:schemeClr val="lt1"/>
              </a:solidFill>
              <a:latin typeface="Acme"/>
              <a:ea typeface="Acme"/>
              <a:cs typeface="Acme"/>
              <a:sym typeface="Acme"/>
            </a:endParaRPr>
          </a:p>
          <a:p>
            <a:pPr marL="0" lvl="0" indent="0" algn="l" rtl="0">
              <a:spcBef>
                <a:spcPts val="0"/>
              </a:spcBef>
              <a:spcAft>
                <a:spcPts val="0"/>
              </a:spcAft>
              <a:buNone/>
            </a:pPr>
            <a:r>
              <a:rPr lang="en" sz="2400" b="1">
                <a:solidFill>
                  <a:schemeClr val="lt1"/>
                </a:solidFill>
                <a:latin typeface="Acme"/>
                <a:ea typeface="Acme"/>
                <a:cs typeface="Acme"/>
                <a:sym typeface="Acme"/>
              </a:rPr>
              <a:t>6th year teaching 5th  grade at OLW</a:t>
            </a:r>
            <a:endParaRPr sz="2400" b="1">
              <a:solidFill>
                <a:schemeClr val="lt1"/>
              </a:solidFill>
              <a:latin typeface="Acme"/>
              <a:ea typeface="Acme"/>
              <a:cs typeface="Acme"/>
              <a:sym typeface="Acme"/>
            </a:endParaRPr>
          </a:p>
          <a:p>
            <a:pPr marL="0" lvl="0" indent="0" algn="l" rtl="0">
              <a:spcBef>
                <a:spcPts val="0"/>
              </a:spcBef>
              <a:spcAft>
                <a:spcPts val="0"/>
              </a:spcAft>
              <a:buNone/>
            </a:pPr>
            <a:endParaRPr sz="2400" b="1">
              <a:solidFill>
                <a:schemeClr val="lt1"/>
              </a:solidFill>
              <a:latin typeface="Acme"/>
              <a:ea typeface="Acme"/>
              <a:cs typeface="Acme"/>
              <a:sym typeface="Acme"/>
            </a:endParaRPr>
          </a:p>
          <a:p>
            <a:pPr marL="0" lvl="0" indent="0" algn="l" rtl="0">
              <a:spcBef>
                <a:spcPts val="0"/>
              </a:spcBef>
              <a:spcAft>
                <a:spcPts val="0"/>
              </a:spcAft>
              <a:buNone/>
            </a:pPr>
            <a:r>
              <a:rPr lang="en" sz="2400" b="1">
                <a:solidFill>
                  <a:schemeClr val="lt1"/>
                </a:solidFill>
                <a:latin typeface="Acme"/>
                <a:ea typeface="Acme"/>
                <a:cs typeface="Acme"/>
                <a:sym typeface="Acme"/>
              </a:rPr>
              <a:t>Bachelor of Arts degree:  Elementary Education</a:t>
            </a:r>
            <a:endParaRPr sz="2400" b="1">
              <a:solidFill>
                <a:schemeClr val="lt1"/>
              </a:solidFill>
              <a:latin typeface="Acme"/>
              <a:ea typeface="Acme"/>
              <a:cs typeface="Acme"/>
              <a:sym typeface="Acme"/>
            </a:endParaRPr>
          </a:p>
          <a:p>
            <a:pPr marL="457200" lvl="0" indent="-381000" algn="l" rtl="0">
              <a:spcBef>
                <a:spcPts val="0"/>
              </a:spcBef>
              <a:spcAft>
                <a:spcPts val="0"/>
              </a:spcAft>
              <a:buClr>
                <a:schemeClr val="lt1"/>
              </a:buClr>
              <a:buSzPts val="2400"/>
              <a:buFont typeface="Acme"/>
              <a:buChar char="●"/>
            </a:pPr>
            <a:r>
              <a:rPr lang="en" sz="2400" b="1">
                <a:solidFill>
                  <a:schemeClr val="lt1"/>
                </a:solidFill>
                <a:latin typeface="Acme"/>
                <a:ea typeface="Acme"/>
                <a:cs typeface="Acme"/>
                <a:sym typeface="Acme"/>
              </a:rPr>
              <a:t>Minor: English as a Second Language</a:t>
            </a:r>
            <a:endParaRPr sz="2400" b="1">
              <a:solidFill>
                <a:schemeClr val="lt1"/>
              </a:solidFill>
              <a:latin typeface="Acme"/>
              <a:ea typeface="Acme"/>
              <a:cs typeface="Acme"/>
              <a:sym typeface="Acme"/>
            </a:endParaRPr>
          </a:p>
          <a:p>
            <a:pPr marL="0" lvl="0" indent="0" algn="l" rtl="0">
              <a:spcBef>
                <a:spcPts val="0"/>
              </a:spcBef>
              <a:spcAft>
                <a:spcPts val="0"/>
              </a:spcAft>
              <a:buNone/>
            </a:pPr>
            <a:endParaRPr sz="2400" b="1">
              <a:solidFill>
                <a:schemeClr val="lt1"/>
              </a:solidFill>
              <a:latin typeface="Acme"/>
              <a:ea typeface="Acme"/>
              <a:cs typeface="Acme"/>
              <a:sym typeface="Acme"/>
            </a:endParaRPr>
          </a:p>
          <a:p>
            <a:pPr marL="0" lvl="0" indent="0" algn="l" rtl="0">
              <a:spcBef>
                <a:spcPts val="0"/>
              </a:spcBef>
              <a:spcAft>
                <a:spcPts val="0"/>
              </a:spcAft>
              <a:buNone/>
            </a:pPr>
            <a:r>
              <a:rPr lang="en" sz="2400" b="1">
                <a:solidFill>
                  <a:schemeClr val="lt1"/>
                </a:solidFill>
                <a:latin typeface="Acme"/>
                <a:ea typeface="Acme"/>
                <a:cs typeface="Acme"/>
                <a:sym typeface="Acme"/>
              </a:rPr>
              <a:t>Master of Arts: Training and Development</a:t>
            </a:r>
            <a:endParaRPr sz="2400" b="1">
              <a:solidFill>
                <a:schemeClr val="lt1"/>
              </a:solidFill>
              <a:latin typeface="Acme"/>
              <a:ea typeface="Acme"/>
              <a:cs typeface="Acme"/>
              <a:sym typeface="Acme"/>
            </a:endParaRPr>
          </a:p>
          <a:p>
            <a:pPr marL="0" lvl="0" indent="0" algn="l" rtl="0">
              <a:spcBef>
                <a:spcPts val="0"/>
              </a:spcBef>
              <a:spcAft>
                <a:spcPts val="0"/>
              </a:spcAft>
              <a:buNone/>
            </a:pPr>
            <a:endParaRPr sz="2400" b="1">
              <a:solidFill>
                <a:schemeClr val="lt1"/>
              </a:solidFill>
              <a:latin typeface="Acme"/>
              <a:ea typeface="Acme"/>
              <a:cs typeface="Acme"/>
              <a:sym typeface="Acme"/>
            </a:endParaRPr>
          </a:p>
          <a:p>
            <a:pPr marL="0" lvl="0" indent="0" algn="l" rtl="0">
              <a:spcBef>
                <a:spcPts val="0"/>
              </a:spcBef>
              <a:spcAft>
                <a:spcPts val="0"/>
              </a:spcAft>
              <a:buNone/>
            </a:pPr>
            <a:r>
              <a:rPr lang="en" sz="2400" b="1">
                <a:solidFill>
                  <a:schemeClr val="lt1"/>
                </a:solidFill>
                <a:latin typeface="Acme"/>
                <a:ea typeface="Acme"/>
                <a:cs typeface="Acme"/>
                <a:sym typeface="Acme"/>
              </a:rPr>
              <a:t>Why I love to teach? It is through my students’ success that I find my own.</a:t>
            </a:r>
            <a:endParaRPr sz="2400" b="1">
              <a:solidFill>
                <a:schemeClr val="lt1"/>
              </a:solidFill>
              <a:latin typeface="Acme"/>
              <a:ea typeface="Acme"/>
              <a:cs typeface="Acme"/>
              <a:sym typeface="Acme"/>
            </a:endParaRPr>
          </a:p>
          <a:p>
            <a:pPr marL="0" lvl="0" indent="0" algn="l" rtl="0">
              <a:spcBef>
                <a:spcPts val="0"/>
              </a:spcBef>
              <a:spcAft>
                <a:spcPts val="0"/>
              </a:spcAft>
              <a:buNone/>
            </a:pPr>
            <a:endParaRPr sz="2400">
              <a:latin typeface="Acme"/>
              <a:ea typeface="Acme"/>
              <a:cs typeface="Acme"/>
              <a:sym typeface="Acme"/>
            </a:endParaRPr>
          </a:p>
          <a:p>
            <a:pPr marL="0" lvl="0" indent="0" algn="l" rtl="0">
              <a:spcBef>
                <a:spcPts val="0"/>
              </a:spcBef>
              <a:spcAft>
                <a:spcPts val="0"/>
              </a:spcAft>
              <a:buNone/>
            </a:pPr>
            <a:endParaRPr sz="2400">
              <a:solidFill>
                <a:schemeClr val="lt1"/>
              </a:solidFill>
              <a:latin typeface="Acme"/>
              <a:ea typeface="Acme"/>
              <a:cs typeface="Acme"/>
              <a:sym typeface="Acme"/>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400">
                <a:solidFill>
                  <a:schemeClr val="dk2"/>
                </a:solidFill>
                <a:latin typeface="Acme"/>
                <a:ea typeface="Acme"/>
                <a:cs typeface="Acme"/>
                <a:sym typeface="Acme"/>
              </a:rPr>
              <a:t>What homework to expect in 5th grade…</a:t>
            </a:r>
            <a:endParaRPr sz="2400">
              <a:solidFill>
                <a:schemeClr val="dk2"/>
              </a:solidFill>
              <a:latin typeface="Acme"/>
              <a:ea typeface="Acme"/>
              <a:cs typeface="Acme"/>
              <a:sym typeface="Acme"/>
            </a:endParaRPr>
          </a:p>
          <a:p>
            <a:pPr marL="0" lvl="0" indent="0" algn="ctr" rtl="0">
              <a:spcBef>
                <a:spcPts val="1600"/>
              </a:spcBef>
              <a:spcAft>
                <a:spcPts val="0"/>
              </a:spcAft>
              <a:buNone/>
            </a:pPr>
            <a:endParaRPr/>
          </a:p>
        </p:txBody>
      </p:sp>
      <p:sp>
        <p:nvSpPr>
          <p:cNvPr id="202" name="Google Shape;202;p32"/>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latin typeface="Acme"/>
              <a:ea typeface="Acme"/>
              <a:cs typeface="Acme"/>
              <a:sym typeface="Acme"/>
            </a:endParaRPr>
          </a:p>
          <a:p>
            <a:pPr marL="457200" lvl="0" indent="-342900" algn="l" rtl="0">
              <a:spcBef>
                <a:spcPts val="1600"/>
              </a:spcBef>
              <a:spcAft>
                <a:spcPts val="0"/>
              </a:spcAft>
              <a:buSzPts val="1800"/>
              <a:buFont typeface="Acme"/>
              <a:buChar char="●"/>
            </a:pPr>
            <a:r>
              <a:rPr lang="en">
                <a:latin typeface="Acme"/>
                <a:ea typeface="Acme"/>
                <a:cs typeface="Acme"/>
                <a:sym typeface="Acme"/>
              </a:rPr>
              <a:t>Math homework daily or every other day</a:t>
            </a:r>
            <a:endParaRPr>
              <a:latin typeface="Acme"/>
              <a:ea typeface="Acme"/>
              <a:cs typeface="Acme"/>
              <a:sym typeface="Acme"/>
            </a:endParaRPr>
          </a:p>
          <a:p>
            <a:pPr marL="457200" lvl="0" indent="-342900" algn="l" rtl="0">
              <a:spcBef>
                <a:spcPts val="0"/>
              </a:spcBef>
              <a:spcAft>
                <a:spcPts val="0"/>
              </a:spcAft>
              <a:buSzPts val="1800"/>
              <a:buFont typeface="Acme"/>
              <a:buChar char="●"/>
            </a:pPr>
            <a:r>
              <a:rPr lang="en">
                <a:latin typeface="Acme"/>
                <a:ea typeface="Acme"/>
                <a:cs typeface="Acme"/>
                <a:sym typeface="Acme"/>
              </a:rPr>
              <a:t>Reading 20 minutes daily</a:t>
            </a:r>
            <a:endParaRPr>
              <a:latin typeface="Acme"/>
              <a:ea typeface="Acme"/>
              <a:cs typeface="Acme"/>
              <a:sym typeface="Acme"/>
            </a:endParaRPr>
          </a:p>
          <a:p>
            <a:pPr marL="457200" lvl="0" indent="-342900" algn="l" rtl="0">
              <a:spcBef>
                <a:spcPts val="0"/>
              </a:spcBef>
              <a:spcAft>
                <a:spcPts val="0"/>
              </a:spcAft>
              <a:buSzPts val="1800"/>
              <a:buFont typeface="Acme"/>
              <a:buChar char="●"/>
            </a:pPr>
            <a:r>
              <a:rPr lang="en">
                <a:latin typeface="Acme"/>
                <a:ea typeface="Acme"/>
                <a:cs typeface="Acme"/>
                <a:sym typeface="Acme"/>
              </a:rPr>
              <a:t>Words their Way work daily</a:t>
            </a:r>
            <a:endParaRPr>
              <a:latin typeface="Acme"/>
              <a:ea typeface="Acme"/>
              <a:cs typeface="Acme"/>
              <a:sym typeface="Acme"/>
            </a:endParaRPr>
          </a:p>
          <a:p>
            <a:pPr marL="457200" lvl="0" indent="-342900" algn="l" rtl="0">
              <a:spcBef>
                <a:spcPts val="0"/>
              </a:spcBef>
              <a:spcAft>
                <a:spcPts val="0"/>
              </a:spcAft>
              <a:buSzPts val="1800"/>
              <a:buFont typeface="Acme"/>
              <a:buChar char="●"/>
            </a:pPr>
            <a:r>
              <a:rPr lang="en">
                <a:latin typeface="Acme"/>
                <a:ea typeface="Acme"/>
                <a:cs typeface="Acme"/>
                <a:sym typeface="Acme"/>
              </a:rPr>
              <a:t>Science/S.S. homework when applicable to content</a:t>
            </a:r>
            <a:endParaRPr>
              <a:latin typeface="Acme"/>
              <a:ea typeface="Acme"/>
              <a:cs typeface="Acme"/>
              <a:sym typeface="Acme"/>
            </a:endParaRPr>
          </a:p>
          <a:p>
            <a:pPr marL="457200" lvl="0" indent="-342900" algn="l" rtl="0">
              <a:spcBef>
                <a:spcPts val="0"/>
              </a:spcBef>
              <a:spcAft>
                <a:spcPts val="0"/>
              </a:spcAft>
              <a:buSzPts val="1800"/>
              <a:buFont typeface="Acme"/>
              <a:buChar char="●"/>
            </a:pPr>
            <a:r>
              <a:rPr lang="en">
                <a:latin typeface="Acme"/>
                <a:ea typeface="Acme"/>
                <a:cs typeface="Acme"/>
                <a:sym typeface="Acme"/>
              </a:rPr>
              <a:t>Writing homework when writing units are coming to an end</a:t>
            </a:r>
            <a:endParaRPr>
              <a:latin typeface="Acme"/>
              <a:ea typeface="Acme"/>
              <a:cs typeface="Acme"/>
              <a:sym typeface="Acme"/>
            </a:endParaRPr>
          </a:p>
          <a:p>
            <a:pPr marL="0" lvl="0" indent="0" algn="l" rtl="0">
              <a:spcBef>
                <a:spcPts val="1600"/>
              </a:spcBef>
              <a:spcAft>
                <a:spcPts val="0"/>
              </a:spcAft>
              <a:buNone/>
            </a:pPr>
            <a:r>
              <a:rPr lang="en">
                <a:latin typeface="Acme"/>
                <a:ea typeface="Acme"/>
                <a:cs typeface="Acme"/>
                <a:sym typeface="Acme"/>
              </a:rPr>
              <a:t>5th grade projects;</a:t>
            </a:r>
            <a:endParaRPr>
              <a:latin typeface="Acme"/>
              <a:ea typeface="Acme"/>
              <a:cs typeface="Acme"/>
              <a:sym typeface="Acme"/>
            </a:endParaRPr>
          </a:p>
          <a:p>
            <a:pPr marL="0" lvl="0" indent="0" algn="l" rtl="0">
              <a:spcBef>
                <a:spcPts val="1600"/>
              </a:spcBef>
              <a:spcAft>
                <a:spcPts val="1600"/>
              </a:spcAft>
              <a:buNone/>
            </a:pPr>
            <a:r>
              <a:rPr lang="en">
                <a:latin typeface="Acme"/>
                <a:ea typeface="Acme"/>
                <a:cs typeface="Acme"/>
                <a:sym typeface="Acme"/>
              </a:rPr>
              <a:t>Discover a Scientist, Saint Project,  Book projects (3), Science Fair</a:t>
            </a:r>
            <a:endParaRPr>
              <a:latin typeface="Acme"/>
              <a:ea typeface="Acme"/>
              <a:cs typeface="Acme"/>
              <a:sym typeface="Acme"/>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400">
                <a:solidFill>
                  <a:schemeClr val="dk2"/>
                </a:solidFill>
                <a:latin typeface="Acme"/>
                <a:ea typeface="Acme"/>
                <a:cs typeface="Acme"/>
                <a:sym typeface="Acme"/>
              </a:rPr>
              <a:t>Safety Protocol </a:t>
            </a:r>
            <a:endParaRPr sz="2400">
              <a:solidFill>
                <a:schemeClr val="dk2"/>
              </a:solidFill>
              <a:latin typeface="Acme"/>
              <a:ea typeface="Acme"/>
              <a:cs typeface="Acme"/>
              <a:sym typeface="Acme"/>
            </a:endParaRPr>
          </a:p>
          <a:p>
            <a:pPr marL="0" lvl="0" indent="0" algn="ctr" rtl="0">
              <a:spcBef>
                <a:spcPts val="1600"/>
              </a:spcBef>
              <a:spcAft>
                <a:spcPts val="0"/>
              </a:spcAft>
              <a:buNone/>
            </a:pPr>
            <a:endParaRPr/>
          </a:p>
        </p:txBody>
      </p:sp>
      <p:sp>
        <p:nvSpPr>
          <p:cNvPr id="208" name="Google Shape;208;p33"/>
          <p:cNvSpPr txBox="1">
            <a:spLocks noGrp="1"/>
          </p:cNvSpPr>
          <p:nvPr>
            <p:ph type="body" idx="1"/>
          </p:nvPr>
        </p:nvSpPr>
        <p:spPr>
          <a:xfrm>
            <a:off x="412175" y="902250"/>
            <a:ext cx="8520600" cy="3899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-All students and faculty wear facial masks</a:t>
            </a:r>
            <a:endParaRPr>
              <a:latin typeface="Acme"/>
              <a:ea typeface="Acme"/>
              <a:cs typeface="Acme"/>
              <a:sym typeface="Acme"/>
            </a:endParaRPr>
          </a:p>
          <a:p>
            <a:pPr marL="0" lvl="0" indent="0" algn="l" rtl="0">
              <a:spcBef>
                <a:spcPts val="1600"/>
              </a:spcBef>
              <a:spcAft>
                <a:spcPts val="0"/>
              </a:spcAft>
              <a:buNone/>
            </a:pPr>
            <a:r>
              <a:rPr lang="en">
                <a:latin typeface="Acme"/>
                <a:ea typeface="Acme"/>
                <a:cs typeface="Acme"/>
                <a:sym typeface="Acme"/>
              </a:rPr>
              <a:t>-Desks are kept at 3ft apart</a:t>
            </a:r>
            <a:endParaRPr>
              <a:latin typeface="Acme"/>
              <a:ea typeface="Acme"/>
              <a:cs typeface="Acme"/>
              <a:sym typeface="Acme"/>
            </a:endParaRPr>
          </a:p>
          <a:p>
            <a:pPr marL="0" lvl="0" indent="0" algn="l" rtl="0">
              <a:spcBef>
                <a:spcPts val="1600"/>
              </a:spcBef>
              <a:spcAft>
                <a:spcPts val="0"/>
              </a:spcAft>
              <a:buNone/>
            </a:pPr>
            <a:r>
              <a:rPr lang="en">
                <a:latin typeface="Acme"/>
                <a:ea typeface="Acme"/>
                <a:cs typeface="Acme"/>
                <a:sym typeface="Acme"/>
              </a:rPr>
              <a:t>-When eating students are unmasked and seated at 3 ft apart</a:t>
            </a:r>
            <a:endParaRPr>
              <a:latin typeface="Acme"/>
              <a:ea typeface="Acme"/>
              <a:cs typeface="Acme"/>
              <a:sym typeface="Acme"/>
            </a:endParaRPr>
          </a:p>
          <a:p>
            <a:pPr marL="0" lvl="0" indent="0" algn="l" rtl="0">
              <a:spcBef>
                <a:spcPts val="1600"/>
              </a:spcBef>
              <a:spcAft>
                <a:spcPts val="0"/>
              </a:spcAft>
              <a:buNone/>
            </a:pPr>
            <a:r>
              <a:rPr lang="en">
                <a:latin typeface="Acme"/>
                <a:ea typeface="Acme"/>
                <a:cs typeface="Acme"/>
                <a:sym typeface="Acme"/>
              </a:rPr>
              <a:t>-Brown bags are used at lunch for students to place masks in while eating</a:t>
            </a:r>
            <a:endParaRPr>
              <a:latin typeface="Acme"/>
              <a:ea typeface="Acme"/>
              <a:cs typeface="Acme"/>
              <a:sym typeface="Acme"/>
            </a:endParaRPr>
          </a:p>
          <a:p>
            <a:pPr marL="0" lvl="0" indent="0" algn="l" rtl="0">
              <a:spcBef>
                <a:spcPts val="1600"/>
              </a:spcBef>
              <a:spcAft>
                <a:spcPts val="0"/>
              </a:spcAft>
              <a:buNone/>
            </a:pPr>
            <a:r>
              <a:rPr lang="en">
                <a:latin typeface="Acme"/>
                <a:ea typeface="Acme"/>
                <a:cs typeface="Acme"/>
                <a:sym typeface="Acme"/>
              </a:rPr>
              <a:t>-Masks are not worn at recess for mask breaks as well as during brain breaks held outside in the mornings</a:t>
            </a:r>
            <a:endParaRPr>
              <a:latin typeface="Acme"/>
              <a:ea typeface="Acme"/>
              <a:cs typeface="Acme"/>
              <a:sym typeface="Acme"/>
            </a:endParaRPr>
          </a:p>
          <a:p>
            <a:pPr marL="0" lvl="0" indent="0" algn="l" rtl="0">
              <a:spcBef>
                <a:spcPts val="1600"/>
              </a:spcBef>
              <a:spcAft>
                <a:spcPts val="0"/>
              </a:spcAft>
              <a:buNone/>
            </a:pPr>
            <a:r>
              <a:rPr lang="en">
                <a:latin typeface="Acme"/>
                <a:ea typeface="Acme"/>
                <a:cs typeface="Acme"/>
                <a:sym typeface="Acme"/>
              </a:rPr>
              <a:t>-Daily meditation is practiced during religion class to promote students’ mental, physical and spiritual health </a:t>
            </a:r>
            <a:endParaRPr>
              <a:latin typeface="Acme"/>
              <a:ea typeface="Acme"/>
              <a:cs typeface="Acme"/>
              <a:sym typeface="Acme"/>
            </a:endParaRPr>
          </a:p>
          <a:p>
            <a:pPr marL="0" lvl="0" indent="0" algn="l" rtl="0">
              <a:spcBef>
                <a:spcPts val="1600"/>
              </a:spcBef>
              <a:spcAft>
                <a:spcPts val="0"/>
              </a:spcAft>
              <a:buNone/>
            </a:pPr>
            <a:endParaRPr>
              <a:latin typeface="Acme"/>
              <a:ea typeface="Acme"/>
              <a:cs typeface="Acme"/>
              <a:sym typeface="Acme"/>
            </a:endParaRPr>
          </a:p>
          <a:p>
            <a:pPr marL="0" lvl="0" indent="0" algn="l" rtl="0">
              <a:spcBef>
                <a:spcPts val="1600"/>
              </a:spcBef>
              <a:spcAft>
                <a:spcPts val="1600"/>
              </a:spcAft>
              <a:buNone/>
            </a:pPr>
            <a:endParaRPr>
              <a:latin typeface="Acme"/>
              <a:ea typeface="Acme"/>
              <a:cs typeface="Acme"/>
              <a:sym typeface="Acme"/>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Classroom Management </a:t>
            </a:r>
            <a:endParaRPr>
              <a:latin typeface="Acme"/>
              <a:ea typeface="Acme"/>
              <a:cs typeface="Acme"/>
              <a:sym typeface="Acme"/>
            </a:endParaRPr>
          </a:p>
        </p:txBody>
      </p:sp>
      <p:sp>
        <p:nvSpPr>
          <p:cNvPr id="214" name="Google Shape;214;p34"/>
          <p:cNvSpPr txBox="1">
            <a:spLocks noGrp="1"/>
          </p:cNvSpPr>
          <p:nvPr>
            <p:ph type="body" idx="1"/>
          </p:nvPr>
        </p:nvSpPr>
        <p:spPr>
          <a:xfrm>
            <a:off x="311700" y="1229875"/>
            <a:ext cx="8520600" cy="3677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Acme"/>
              <a:buChar char="●"/>
            </a:pPr>
            <a:r>
              <a:rPr lang="en" b="1">
                <a:latin typeface="Acme"/>
                <a:ea typeface="Acme"/>
                <a:cs typeface="Acme"/>
                <a:sym typeface="Acme"/>
              </a:rPr>
              <a:t>Positive reinforcement </a:t>
            </a:r>
            <a:endParaRPr b="1">
              <a:latin typeface="Acme"/>
              <a:ea typeface="Acme"/>
              <a:cs typeface="Acme"/>
              <a:sym typeface="Acme"/>
            </a:endParaRPr>
          </a:p>
          <a:p>
            <a:pPr marL="457200" lvl="0" indent="0" algn="l" rtl="0">
              <a:spcBef>
                <a:spcPts val="1600"/>
              </a:spcBef>
              <a:spcAft>
                <a:spcPts val="0"/>
              </a:spcAft>
              <a:buNone/>
            </a:pPr>
            <a:endParaRPr b="1">
              <a:latin typeface="Acme"/>
              <a:ea typeface="Acme"/>
              <a:cs typeface="Acme"/>
              <a:sym typeface="Acme"/>
            </a:endParaRPr>
          </a:p>
          <a:p>
            <a:pPr marL="457200" lvl="0" indent="-342900" algn="l" rtl="0">
              <a:spcBef>
                <a:spcPts val="1600"/>
              </a:spcBef>
              <a:spcAft>
                <a:spcPts val="0"/>
              </a:spcAft>
              <a:buSzPts val="1800"/>
              <a:buFont typeface="Acme"/>
              <a:buChar char="●"/>
            </a:pPr>
            <a:r>
              <a:rPr lang="en">
                <a:solidFill>
                  <a:srgbClr val="000000"/>
                </a:solidFill>
                <a:latin typeface="Acme"/>
                <a:ea typeface="Acme"/>
                <a:cs typeface="Acme"/>
                <a:sym typeface="Acme"/>
              </a:rPr>
              <a:t>Parental Support is needed and appreciated. Our 5th Grade Team communicates with parents to keep them well informed and actively involved in maintaining responsible student behavior. At the beginning of the year all families signed a form indicating that as guardians your child would abide by the rules and regulations as stated in the Wayside Family Handbook.</a:t>
            </a:r>
            <a:r>
              <a:rPr lang="en">
                <a:latin typeface="Acme"/>
                <a:ea typeface="Acme"/>
                <a:cs typeface="Acme"/>
                <a:sym typeface="Acme"/>
              </a:rPr>
              <a:t> </a:t>
            </a:r>
            <a:endParaRPr>
              <a:latin typeface="Acme"/>
              <a:ea typeface="Acme"/>
              <a:cs typeface="Acme"/>
              <a:sym typeface="Acme"/>
            </a:endParaRPr>
          </a:p>
          <a:p>
            <a:pPr marL="0" lvl="0" indent="0" algn="l" rtl="0">
              <a:spcBef>
                <a:spcPts val="1600"/>
              </a:spcBef>
              <a:spcAft>
                <a:spcPts val="1600"/>
              </a:spcAft>
              <a:buNone/>
            </a:pPr>
            <a:endParaRPr>
              <a:solidFill>
                <a:srgbClr val="000000"/>
              </a:solidFill>
              <a:latin typeface="Acme"/>
              <a:ea typeface="Acme"/>
              <a:cs typeface="Acme"/>
              <a:sym typeface="Acme"/>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Room 119’s Approach to Education</a:t>
            </a:r>
            <a:endParaRPr/>
          </a:p>
        </p:txBody>
      </p:sp>
      <p:sp>
        <p:nvSpPr>
          <p:cNvPr id="220" name="Google Shape;220;p35"/>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ctr" rtl="0">
              <a:spcBef>
                <a:spcPts val="1600"/>
              </a:spcBef>
              <a:spcAft>
                <a:spcPts val="0"/>
              </a:spcAft>
              <a:buNone/>
            </a:pPr>
            <a:endParaRPr/>
          </a:p>
          <a:p>
            <a:pPr marL="0" lvl="0" indent="0" algn="ctr" rtl="0">
              <a:spcBef>
                <a:spcPts val="1600"/>
              </a:spcBef>
              <a:spcAft>
                <a:spcPts val="1600"/>
              </a:spcAft>
              <a:buNone/>
            </a:pPr>
            <a:r>
              <a:rPr lang="en" sz="3600"/>
              <a:t>LEARN by DOING</a:t>
            </a:r>
            <a:endParaRPr sz="36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Information about 5th grade can be found on the website at:</a:t>
            </a:r>
            <a:endParaRPr/>
          </a:p>
        </p:txBody>
      </p:sp>
      <p:sp>
        <p:nvSpPr>
          <p:cNvPr id="226" name="Google Shape;226;p36"/>
          <p:cNvSpPr txBox="1">
            <a:spLocks noGrp="1"/>
          </p:cNvSpPr>
          <p:nvPr>
            <p:ph type="body" idx="1"/>
          </p:nvPr>
        </p:nvSpPr>
        <p:spPr>
          <a:xfrm>
            <a:off x="418600" y="1508825"/>
            <a:ext cx="85206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a:p>
          <a:p>
            <a:pPr marL="0" lvl="0" indent="0" algn="l" rtl="0">
              <a:lnSpc>
                <a:spcPct val="100000"/>
              </a:lnSpc>
              <a:spcBef>
                <a:spcPts val="1600"/>
              </a:spcBef>
              <a:spcAft>
                <a:spcPts val="0"/>
              </a:spcAft>
              <a:buNone/>
            </a:pPr>
            <a:endParaRPr/>
          </a:p>
          <a:p>
            <a:pPr marL="0" lvl="0" indent="0" algn="l" rtl="0">
              <a:lnSpc>
                <a:spcPct val="100000"/>
              </a:lnSpc>
              <a:spcBef>
                <a:spcPts val="1600"/>
              </a:spcBef>
              <a:spcAft>
                <a:spcPts val="0"/>
              </a:spcAft>
              <a:buNone/>
            </a:pPr>
            <a:r>
              <a:rPr lang="en"/>
              <a:t>Power School- To track students’ grades visit:</a:t>
            </a:r>
            <a:endParaRPr/>
          </a:p>
          <a:p>
            <a:pPr marL="0" lvl="0" indent="0" algn="l" rtl="0">
              <a:lnSpc>
                <a:spcPct val="100000"/>
              </a:lnSpc>
              <a:spcBef>
                <a:spcPts val="1600"/>
              </a:spcBef>
              <a:spcAft>
                <a:spcPts val="0"/>
              </a:spcAft>
              <a:buNone/>
            </a:pPr>
            <a:r>
              <a:rPr lang="en"/>
              <a:t>https://archchiago.powerschool.com/public</a:t>
            </a:r>
            <a:endParaRPr/>
          </a:p>
          <a:p>
            <a:pPr marL="0" lvl="0" indent="0" algn="l" rtl="0">
              <a:spcBef>
                <a:spcPts val="1600"/>
              </a:spcBef>
              <a:spcAft>
                <a:spcPts val="160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endParaRPr sz="3000">
              <a:solidFill>
                <a:schemeClr val="dk1"/>
              </a:solidFill>
            </a:endParaRPr>
          </a:p>
          <a:p>
            <a:pPr marL="0" lvl="0" indent="0" algn="ctr" rtl="0">
              <a:lnSpc>
                <a:spcPct val="100000"/>
              </a:lnSpc>
              <a:spcBef>
                <a:spcPts val="0"/>
              </a:spcBef>
              <a:spcAft>
                <a:spcPts val="0"/>
              </a:spcAft>
              <a:buNone/>
            </a:pPr>
            <a:endParaRPr sz="3000">
              <a:solidFill>
                <a:schemeClr val="dk1"/>
              </a:solidFill>
            </a:endParaRPr>
          </a:p>
          <a:p>
            <a:pPr marL="0" lvl="0" indent="0" algn="ctr" rtl="0">
              <a:lnSpc>
                <a:spcPct val="100000"/>
              </a:lnSpc>
              <a:spcBef>
                <a:spcPts val="0"/>
              </a:spcBef>
              <a:spcAft>
                <a:spcPts val="0"/>
              </a:spcAft>
              <a:buNone/>
            </a:pPr>
            <a:r>
              <a:rPr lang="en" sz="3000">
                <a:solidFill>
                  <a:schemeClr val="dk1"/>
                </a:solidFill>
              </a:rPr>
              <a:t>Questions??????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p:nvPr/>
        </p:nvSpPr>
        <p:spPr>
          <a:xfrm>
            <a:off x="543900" y="831875"/>
            <a:ext cx="8056200" cy="3003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a:solidFill>
                  <a:schemeClr val="lt1"/>
                </a:solidFill>
                <a:latin typeface="Acme"/>
                <a:ea typeface="Acme"/>
                <a:cs typeface="Acme"/>
                <a:sym typeface="Acme"/>
              </a:rPr>
              <a:t>5th Grade Academic and Spiritual Goals</a:t>
            </a:r>
            <a:endParaRPr sz="2400" b="1">
              <a:solidFill>
                <a:schemeClr val="lt1"/>
              </a:solidFill>
              <a:latin typeface="Acme"/>
              <a:ea typeface="Acme"/>
              <a:cs typeface="Acme"/>
              <a:sym typeface="Acme"/>
            </a:endParaRPr>
          </a:p>
          <a:p>
            <a:pPr marL="0" lvl="0" indent="0" algn="l" rtl="0">
              <a:spcBef>
                <a:spcPts val="0"/>
              </a:spcBef>
              <a:spcAft>
                <a:spcPts val="0"/>
              </a:spcAft>
              <a:buNone/>
            </a:pPr>
            <a:endParaRPr sz="2400">
              <a:latin typeface="Acme"/>
              <a:ea typeface="Acme"/>
              <a:cs typeface="Acme"/>
              <a:sym typeface="Acme"/>
            </a:endParaRPr>
          </a:p>
          <a:p>
            <a:pPr marL="0" lvl="0" indent="0" algn="l" rtl="0">
              <a:spcBef>
                <a:spcPts val="0"/>
              </a:spcBef>
              <a:spcAft>
                <a:spcPts val="0"/>
              </a:spcAft>
              <a:buNone/>
            </a:pPr>
            <a:r>
              <a:rPr lang="en" sz="2400">
                <a:solidFill>
                  <a:schemeClr val="lt1"/>
                </a:solidFill>
                <a:latin typeface="Acme"/>
                <a:ea typeface="Acme"/>
                <a:cs typeface="Acme"/>
                <a:sym typeface="Acme"/>
              </a:rPr>
              <a:t>The goal of the fifth grade program at OLW is to promote development of each student’s leadership and interpersonal skills, provide academic challenges in all curriculum areas, as well as foster spirituality and a sense of community to ensure all students have a  successful transition from elementary to middle school. </a:t>
            </a:r>
            <a:endParaRPr sz="2400">
              <a:solidFill>
                <a:schemeClr val="lt1"/>
              </a:solidFill>
              <a:latin typeface="Acme"/>
              <a:ea typeface="Acme"/>
              <a:cs typeface="Acme"/>
              <a:sym typeface="Acm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6"/>
          <p:cNvSpPr txBox="1">
            <a:spLocks noGrp="1"/>
          </p:cNvSpPr>
          <p:nvPr>
            <p:ph type="title"/>
          </p:nvPr>
        </p:nvSpPr>
        <p:spPr>
          <a:xfrm>
            <a:off x="311700" y="2825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Highlights This School Year</a:t>
            </a:r>
            <a:endParaRPr>
              <a:latin typeface="Acme"/>
              <a:ea typeface="Acme"/>
              <a:cs typeface="Acme"/>
              <a:sym typeface="Acme"/>
            </a:endParaRPr>
          </a:p>
        </p:txBody>
      </p:sp>
      <p:sp>
        <p:nvSpPr>
          <p:cNvPr id="103" name="Google Shape;103;p16"/>
          <p:cNvSpPr txBox="1">
            <a:spLocks noGrp="1"/>
          </p:cNvSpPr>
          <p:nvPr>
            <p:ph type="body" idx="1"/>
          </p:nvPr>
        </p:nvSpPr>
        <p:spPr>
          <a:xfrm>
            <a:off x="237575" y="1108225"/>
            <a:ext cx="8138100" cy="27003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Acme"/>
              <a:buChar char="●"/>
            </a:pPr>
            <a:r>
              <a:rPr lang="en">
                <a:latin typeface="Acme"/>
                <a:ea typeface="Acme"/>
                <a:cs typeface="Acme"/>
                <a:sym typeface="Acme"/>
              </a:rPr>
              <a:t>All 5th graders have 1:1 iPads</a:t>
            </a:r>
            <a:endParaRPr>
              <a:latin typeface="Acme"/>
              <a:ea typeface="Acme"/>
              <a:cs typeface="Acme"/>
              <a:sym typeface="Acme"/>
            </a:endParaRPr>
          </a:p>
          <a:p>
            <a:pPr marL="914400" lvl="1" indent="-342900" algn="l" rtl="0">
              <a:spcBef>
                <a:spcPts val="0"/>
              </a:spcBef>
              <a:spcAft>
                <a:spcPts val="0"/>
              </a:spcAft>
              <a:buSzPts val="1800"/>
              <a:buFont typeface="Acme"/>
              <a:buChar char="○"/>
            </a:pPr>
            <a:r>
              <a:rPr lang="en" sz="1800">
                <a:latin typeface="Acme"/>
                <a:ea typeface="Acme"/>
                <a:cs typeface="Acme"/>
                <a:sym typeface="Acme"/>
              </a:rPr>
              <a:t>They will be left at school</a:t>
            </a:r>
            <a:endParaRPr sz="1800">
              <a:latin typeface="Acme"/>
              <a:ea typeface="Acme"/>
              <a:cs typeface="Acme"/>
              <a:sym typeface="Acme"/>
            </a:endParaRPr>
          </a:p>
          <a:p>
            <a:pPr marL="457200" lvl="0" indent="-342900" algn="l" rtl="0">
              <a:spcBef>
                <a:spcPts val="0"/>
              </a:spcBef>
              <a:spcAft>
                <a:spcPts val="0"/>
              </a:spcAft>
              <a:buSzPts val="1800"/>
              <a:buFont typeface="Acme"/>
              <a:buChar char="●"/>
            </a:pPr>
            <a:r>
              <a:rPr lang="en">
                <a:latin typeface="Acme"/>
                <a:ea typeface="Acme"/>
                <a:cs typeface="Acme"/>
                <a:sym typeface="Acme"/>
              </a:rPr>
              <a:t>5th graders will have Google accounts, therefore, Google Classroom will be the means of assignment communication</a:t>
            </a:r>
            <a:endParaRPr>
              <a:latin typeface="Acme"/>
              <a:ea typeface="Acme"/>
              <a:cs typeface="Acme"/>
              <a:sym typeface="Acme"/>
            </a:endParaRPr>
          </a:p>
          <a:p>
            <a:pPr marL="457200" lvl="0" indent="-342900" algn="l" rtl="0">
              <a:spcBef>
                <a:spcPts val="0"/>
              </a:spcBef>
              <a:spcAft>
                <a:spcPts val="0"/>
              </a:spcAft>
              <a:buSzPts val="1800"/>
              <a:buFont typeface="Acme"/>
              <a:buChar char="●"/>
            </a:pPr>
            <a:r>
              <a:rPr lang="en">
                <a:latin typeface="Acme"/>
                <a:ea typeface="Acme"/>
                <a:cs typeface="Acme"/>
                <a:sym typeface="Acme"/>
              </a:rPr>
              <a:t>All and any emails between students and me, parents must be copied on</a:t>
            </a:r>
            <a:endParaRPr>
              <a:latin typeface="Acme"/>
              <a:ea typeface="Acme"/>
              <a:cs typeface="Acme"/>
              <a:sym typeface="Acme"/>
            </a:endParaRPr>
          </a:p>
          <a:p>
            <a:pPr marL="457200" lvl="0" indent="-342900" algn="l" rtl="0">
              <a:spcBef>
                <a:spcPts val="0"/>
              </a:spcBef>
              <a:spcAft>
                <a:spcPts val="0"/>
              </a:spcAft>
              <a:buSzPts val="1800"/>
              <a:buFont typeface="Acme"/>
              <a:buChar char="●"/>
            </a:pPr>
            <a:r>
              <a:rPr lang="en">
                <a:latin typeface="Acme"/>
                <a:ea typeface="Acme"/>
                <a:cs typeface="Acme"/>
                <a:sym typeface="Acme"/>
              </a:rPr>
              <a:t>All communication of assignments will be found via Google accounts, if E-Learning due to class quarantine or due to snow days were to occur</a:t>
            </a:r>
            <a:endParaRPr>
              <a:latin typeface="Acme"/>
              <a:ea typeface="Acme"/>
              <a:cs typeface="Acme"/>
              <a:sym typeface="Acme"/>
            </a:endParaRPr>
          </a:p>
          <a:p>
            <a:pPr marL="0" lvl="0" indent="0" algn="l" rtl="0">
              <a:spcBef>
                <a:spcPts val="1600"/>
              </a:spcBef>
              <a:spcAft>
                <a:spcPts val="1600"/>
              </a:spcAft>
              <a:buNone/>
            </a:pPr>
            <a:endParaRPr>
              <a:latin typeface="Acme"/>
              <a:ea typeface="Acme"/>
              <a:cs typeface="Acme"/>
              <a:sym typeface="Acm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5th Grade Responsibilities </a:t>
            </a:r>
            <a:endParaRPr>
              <a:latin typeface="Acme"/>
              <a:ea typeface="Acme"/>
              <a:cs typeface="Acme"/>
              <a:sym typeface="Acme"/>
            </a:endParaRPr>
          </a:p>
        </p:txBody>
      </p:sp>
      <p:sp>
        <p:nvSpPr>
          <p:cNvPr id="109" name="Google Shape;109;p17"/>
          <p:cNvSpPr txBox="1">
            <a:spLocks noGrp="1"/>
          </p:cNvSpPr>
          <p:nvPr>
            <p:ph type="body" idx="1"/>
          </p:nvPr>
        </p:nvSpPr>
        <p:spPr>
          <a:xfrm>
            <a:off x="311700" y="1138325"/>
            <a:ext cx="8326500" cy="369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2400">
              <a:latin typeface="Acme"/>
              <a:ea typeface="Acme"/>
              <a:cs typeface="Acme"/>
              <a:sym typeface="Acme"/>
            </a:endParaRPr>
          </a:p>
          <a:p>
            <a:pPr marL="457200" lvl="0" indent="-381000" algn="l" rtl="0">
              <a:spcBef>
                <a:spcPts val="1600"/>
              </a:spcBef>
              <a:spcAft>
                <a:spcPts val="0"/>
              </a:spcAft>
              <a:buSzPts val="2400"/>
              <a:buFont typeface="Acme"/>
              <a:buChar char="●"/>
            </a:pPr>
            <a:r>
              <a:rPr lang="en" sz="2400">
                <a:latin typeface="Acme"/>
                <a:ea typeface="Acme"/>
                <a:cs typeface="Acme"/>
                <a:sym typeface="Acme"/>
              </a:rPr>
              <a:t>Raising and lowering of flag</a:t>
            </a:r>
            <a:endParaRPr sz="2400">
              <a:latin typeface="Acme"/>
              <a:ea typeface="Acme"/>
              <a:cs typeface="Acme"/>
              <a:sym typeface="Acme"/>
            </a:endParaRPr>
          </a:p>
          <a:p>
            <a:pPr marL="457200" lvl="0" indent="-381000" algn="l" rtl="0">
              <a:spcBef>
                <a:spcPts val="0"/>
              </a:spcBef>
              <a:spcAft>
                <a:spcPts val="0"/>
              </a:spcAft>
              <a:buSzPts val="2400"/>
              <a:buFont typeface="Acme"/>
              <a:buChar char="●"/>
            </a:pPr>
            <a:r>
              <a:rPr lang="en" sz="2400">
                <a:latin typeface="Acme"/>
                <a:ea typeface="Acme"/>
                <a:cs typeface="Acme"/>
                <a:sym typeface="Acme"/>
              </a:rPr>
              <a:t>Recycling collection for elementary building </a:t>
            </a:r>
            <a:endParaRPr sz="2400">
              <a:latin typeface="Acme"/>
              <a:ea typeface="Acme"/>
              <a:cs typeface="Acme"/>
              <a:sym typeface="Acme"/>
            </a:endParaRPr>
          </a:p>
          <a:p>
            <a:pPr marL="457200" lvl="0" indent="-381000" algn="l" rtl="0">
              <a:spcBef>
                <a:spcPts val="0"/>
              </a:spcBef>
              <a:spcAft>
                <a:spcPts val="0"/>
              </a:spcAft>
              <a:buSzPts val="2400"/>
              <a:buFont typeface="Acme"/>
              <a:buChar char="●"/>
            </a:pPr>
            <a:r>
              <a:rPr lang="en" sz="2400">
                <a:latin typeface="Acme"/>
                <a:ea typeface="Acme"/>
                <a:cs typeface="Acme"/>
                <a:sym typeface="Acme"/>
              </a:rPr>
              <a:t>Mitchell St. Patrol </a:t>
            </a:r>
            <a:endParaRPr sz="2400">
              <a:latin typeface="Acme"/>
              <a:ea typeface="Acme"/>
              <a:cs typeface="Acme"/>
              <a:sym typeface="Acme"/>
            </a:endParaRPr>
          </a:p>
          <a:p>
            <a:pPr marL="457200" lvl="0" indent="-381000" algn="l" rtl="0">
              <a:spcBef>
                <a:spcPts val="0"/>
              </a:spcBef>
              <a:spcAft>
                <a:spcPts val="0"/>
              </a:spcAft>
              <a:buSzPts val="2400"/>
              <a:buFont typeface="Acme"/>
              <a:buChar char="●"/>
            </a:pPr>
            <a:r>
              <a:rPr lang="en" sz="2400">
                <a:latin typeface="Acme"/>
                <a:ea typeface="Acme"/>
                <a:cs typeface="Acme"/>
                <a:sym typeface="Acme"/>
              </a:rPr>
              <a:t>Pre-K helpers</a:t>
            </a:r>
            <a:endParaRPr sz="2400">
              <a:latin typeface="Acme"/>
              <a:ea typeface="Acme"/>
              <a:cs typeface="Acme"/>
              <a:sym typeface="Acme"/>
            </a:endParaRPr>
          </a:p>
          <a:p>
            <a:pPr marL="457200" lvl="0" indent="-381000" algn="l" rtl="0">
              <a:spcBef>
                <a:spcPts val="0"/>
              </a:spcBef>
              <a:spcAft>
                <a:spcPts val="0"/>
              </a:spcAft>
              <a:buSzPts val="2400"/>
              <a:buFont typeface="Acme"/>
              <a:buChar char="●"/>
            </a:pPr>
            <a:r>
              <a:rPr lang="en" sz="2400">
                <a:latin typeface="Acme"/>
                <a:ea typeface="Acme"/>
                <a:cs typeface="Acme"/>
                <a:sym typeface="Acme"/>
              </a:rPr>
              <a:t>Kindergarten helpers</a:t>
            </a:r>
            <a:endParaRPr sz="2400">
              <a:latin typeface="Acme"/>
              <a:ea typeface="Acme"/>
              <a:cs typeface="Acme"/>
              <a:sym typeface="Acme"/>
            </a:endParaRPr>
          </a:p>
          <a:p>
            <a:pPr marL="0" lvl="0" indent="0" algn="l" rtl="0">
              <a:spcBef>
                <a:spcPts val="1600"/>
              </a:spcBef>
              <a:spcAft>
                <a:spcPts val="0"/>
              </a:spcAft>
              <a:buNone/>
            </a:pPr>
            <a:endParaRPr sz="2400">
              <a:latin typeface="Acme"/>
              <a:ea typeface="Acme"/>
              <a:cs typeface="Acme"/>
              <a:sym typeface="Acme"/>
            </a:endParaRPr>
          </a:p>
          <a:p>
            <a:pPr marL="457200" lvl="0" indent="0" algn="l" rtl="0">
              <a:spcBef>
                <a:spcPts val="1600"/>
              </a:spcBef>
              <a:spcAft>
                <a:spcPts val="1600"/>
              </a:spcAft>
              <a:buNone/>
            </a:pP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8"/>
          <p:cNvSpPr txBox="1">
            <a:spLocks noGrp="1"/>
          </p:cNvSpPr>
          <p:nvPr>
            <p:ph type="title"/>
          </p:nvPr>
        </p:nvSpPr>
        <p:spPr>
          <a:xfrm>
            <a:off x="268700" y="1519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Instructional Minutes Breakdown</a:t>
            </a:r>
            <a:endParaRPr>
              <a:latin typeface="Acme"/>
              <a:ea typeface="Acme"/>
              <a:cs typeface="Acme"/>
              <a:sym typeface="Acme"/>
            </a:endParaRPr>
          </a:p>
        </p:txBody>
      </p:sp>
      <p:sp>
        <p:nvSpPr>
          <p:cNvPr id="115" name="Google Shape;115;p18"/>
          <p:cNvSpPr txBox="1">
            <a:spLocks noGrp="1"/>
          </p:cNvSpPr>
          <p:nvPr>
            <p:ph type="body" idx="1"/>
          </p:nvPr>
        </p:nvSpPr>
        <p:spPr>
          <a:xfrm>
            <a:off x="256800" y="724600"/>
            <a:ext cx="8630400" cy="420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latin typeface="Acme"/>
                <a:ea typeface="Acme"/>
                <a:cs typeface="Acme"/>
                <a:sym typeface="Acme"/>
              </a:rPr>
              <a:t>Number Corner: 30 minutes</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Religion:  30 minutes</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Math: 1 hour</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Science : 30 minutes</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Social Studies: 30 minutes</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Literacy Block: 1 hour  (whole group instruction, guided reading, read aloud, daily 5 etc.)</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Writer’s Workshop: 30-45 minutes</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Specials: 40 minutes</a:t>
            </a:r>
            <a:endParaRPr>
              <a:solidFill>
                <a:srgbClr val="000000"/>
              </a:solidFill>
              <a:latin typeface="Acme"/>
              <a:ea typeface="Acme"/>
              <a:cs typeface="Acme"/>
              <a:sym typeface="Acme"/>
            </a:endParaRPr>
          </a:p>
          <a:p>
            <a:pPr marL="0" lvl="0" indent="0" algn="l" rtl="0">
              <a:spcBef>
                <a:spcPts val="16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Religion</a:t>
            </a:r>
            <a:endParaRPr>
              <a:latin typeface="Acme"/>
              <a:ea typeface="Acme"/>
              <a:cs typeface="Acme"/>
              <a:sym typeface="Acme"/>
            </a:endParaRPr>
          </a:p>
        </p:txBody>
      </p:sp>
      <p:sp>
        <p:nvSpPr>
          <p:cNvPr id="121" name="Google Shape;121;p19"/>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000000"/>
                </a:solidFill>
                <a:latin typeface="Cherry Swash"/>
                <a:ea typeface="Cherry Swash"/>
                <a:cs typeface="Cherry Swash"/>
                <a:sym typeface="Cherry Swash"/>
              </a:rPr>
              <a:t>OLW uses the Sadlier </a:t>
            </a:r>
            <a:r>
              <a:rPr lang="en" sz="1600" i="1" u="sng">
                <a:solidFill>
                  <a:srgbClr val="000000"/>
                </a:solidFill>
                <a:latin typeface="Cherry Swash"/>
                <a:ea typeface="Cherry Swash"/>
                <a:cs typeface="Cherry Swash"/>
                <a:sym typeface="Cherry Swash"/>
              </a:rPr>
              <a:t>We Believe</a:t>
            </a:r>
            <a:r>
              <a:rPr lang="en" sz="1600">
                <a:solidFill>
                  <a:srgbClr val="000000"/>
                </a:solidFill>
                <a:latin typeface="Cherry Swash"/>
                <a:ea typeface="Cherry Swash"/>
                <a:cs typeface="Cherry Swash"/>
                <a:sym typeface="Cherry Swash"/>
              </a:rPr>
              <a:t> series to teach religion to students.</a:t>
            </a:r>
            <a:endParaRPr sz="1600">
              <a:solidFill>
                <a:srgbClr val="000000"/>
              </a:solidFill>
              <a:latin typeface="Cherry Swash"/>
              <a:ea typeface="Cherry Swash"/>
              <a:cs typeface="Cherry Swash"/>
              <a:sym typeface="Cherry Swash"/>
            </a:endParaRPr>
          </a:p>
          <a:p>
            <a:pPr marL="0" lvl="0" indent="0" algn="l" rtl="0">
              <a:spcBef>
                <a:spcPts val="1600"/>
              </a:spcBef>
              <a:spcAft>
                <a:spcPts val="0"/>
              </a:spcAft>
              <a:buNone/>
            </a:pPr>
            <a:r>
              <a:rPr lang="en" sz="1600">
                <a:solidFill>
                  <a:srgbClr val="000000"/>
                </a:solidFill>
                <a:latin typeface="Cherry Swash"/>
                <a:ea typeface="Cherry Swash"/>
                <a:cs typeface="Cherry Swash"/>
                <a:sym typeface="Cherry Swash"/>
              </a:rPr>
              <a:t>The fifth grade religion curriculum covers the seven sacraments in depth. In addition, students will study the saints, pilgrimages, the rosary, as well as our 10-week unit on Family Life beginning in April.</a:t>
            </a:r>
            <a:endParaRPr sz="1600">
              <a:solidFill>
                <a:srgbClr val="000000"/>
              </a:solidFill>
              <a:latin typeface="Cherry Swash"/>
              <a:ea typeface="Cherry Swash"/>
              <a:cs typeface="Cherry Swash"/>
              <a:sym typeface="Cherry Swash"/>
            </a:endParaRPr>
          </a:p>
          <a:p>
            <a:pPr marL="0" lvl="0" indent="0" algn="l" rtl="0">
              <a:spcBef>
                <a:spcPts val="1600"/>
              </a:spcBef>
              <a:spcAft>
                <a:spcPts val="1600"/>
              </a:spcAft>
              <a:buNone/>
            </a:pPr>
            <a:r>
              <a:rPr lang="en" sz="1600">
                <a:solidFill>
                  <a:srgbClr val="000000"/>
                </a:solidFill>
                <a:latin typeface="Cherry Swash"/>
                <a:ea typeface="Cherry Swash"/>
                <a:cs typeface="Cherry Swash"/>
                <a:sym typeface="Cherry Swash"/>
              </a:rPr>
              <a:t>Students will complete a “Saint” project in the month of October that will be completed by November 1st. They will have to research, write a report, give an oral presentation and dress like their Saint at the mass on November 1st. Prep for this project will be completed at home. More details to come as the date approaches. </a:t>
            </a:r>
            <a:endParaRPr sz="16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0"/>
          <p:cNvSpPr txBox="1">
            <a:spLocks noGrp="1"/>
          </p:cNvSpPr>
          <p:nvPr>
            <p:ph type="title"/>
          </p:nvPr>
        </p:nvSpPr>
        <p:spPr>
          <a:xfrm>
            <a:off x="311700" y="286725"/>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Mathematics</a:t>
            </a:r>
            <a:endParaRPr>
              <a:latin typeface="Acme"/>
              <a:ea typeface="Acme"/>
              <a:cs typeface="Acme"/>
              <a:sym typeface="Acme"/>
            </a:endParaRPr>
          </a:p>
        </p:txBody>
      </p:sp>
      <p:sp>
        <p:nvSpPr>
          <p:cNvPr id="127" name="Google Shape;127;p20"/>
          <p:cNvSpPr txBox="1">
            <a:spLocks noGrp="1"/>
          </p:cNvSpPr>
          <p:nvPr>
            <p:ph type="body" idx="1"/>
          </p:nvPr>
        </p:nvSpPr>
        <p:spPr>
          <a:xfrm>
            <a:off x="311700" y="894525"/>
            <a:ext cx="8693100" cy="396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000000"/>
                </a:solidFill>
                <a:latin typeface="Cherry Swash"/>
                <a:ea typeface="Cherry Swash"/>
                <a:cs typeface="Cherry Swash"/>
                <a:sym typeface="Cherry Swash"/>
              </a:rPr>
              <a:t>OLW uses Bridges in Mathematics to develop students knowledge and mathematics skills. </a:t>
            </a:r>
            <a:endParaRPr sz="1600">
              <a:solidFill>
                <a:srgbClr val="000000"/>
              </a:solidFill>
              <a:latin typeface="Cherry Swash"/>
              <a:ea typeface="Cherry Swash"/>
              <a:cs typeface="Cherry Swash"/>
              <a:sym typeface="Cherry Swash"/>
            </a:endParaRPr>
          </a:p>
          <a:p>
            <a:pPr marL="0" lvl="0" indent="0" algn="l" rtl="0">
              <a:spcBef>
                <a:spcPts val="1600"/>
              </a:spcBef>
              <a:spcAft>
                <a:spcPts val="0"/>
              </a:spcAft>
              <a:buNone/>
            </a:pPr>
            <a:r>
              <a:rPr lang="en" sz="1600">
                <a:solidFill>
                  <a:srgbClr val="000000"/>
                </a:solidFill>
                <a:latin typeface="Cherry Swash"/>
                <a:ea typeface="Cherry Swash"/>
                <a:cs typeface="Cherry Swash"/>
                <a:sym typeface="Cherry Swash"/>
              </a:rPr>
              <a:t>Number Corner is a 30-minute daily lesson that compliments our 60-minutes of our mathematical instructional time also developed by Bridges in Mathematics. Through Bridges’ </a:t>
            </a:r>
            <a:r>
              <a:rPr lang="en" sz="1600" i="1">
                <a:solidFill>
                  <a:srgbClr val="000000"/>
                </a:solidFill>
                <a:latin typeface="Cherry Swash"/>
                <a:ea typeface="Cherry Swash"/>
                <a:cs typeface="Cherry Swash"/>
                <a:sym typeface="Cherry Swash"/>
              </a:rPr>
              <a:t>Number Corner</a:t>
            </a:r>
            <a:r>
              <a:rPr lang="en" sz="1600">
                <a:solidFill>
                  <a:srgbClr val="000000"/>
                </a:solidFill>
                <a:latin typeface="Cherry Swash"/>
                <a:ea typeface="Cherry Swash"/>
                <a:cs typeface="Cherry Swash"/>
                <a:sym typeface="Cherry Swash"/>
              </a:rPr>
              <a:t> series students preview/review mathematical concepts previously taught or will be taught in the following math units to come throughout 5th grade. </a:t>
            </a:r>
            <a:endParaRPr sz="1600">
              <a:solidFill>
                <a:srgbClr val="000000"/>
              </a:solidFill>
              <a:latin typeface="Cherry Swash"/>
              <a:ea typeface="Cherry Swash"/>
              <a:cs typeface="Cherry Swash"/>
              <a:sym typeface="Cherry Swash"/>
            </a:endParaRPr>
          </a:p>
          <a:p>
            <a:pPr marL="0" lvl="0" indent="0" algn="l" rtl="0">
              <a:spcBef>
                <a:spcPts val="1600"/>
              </a:spcBef>
              <a:spcAft>
                <a:spcPts val="1600"/>
              </a:spcAft>
              <a:buNone/>
            </a:pPr>
            <a:r>
              <a:rPr lang="en" sz="1600">
                <a:solidFill>
                  <a:srgbClr val="000000"/>
                </a:solidFill>
                <a:latin typeface="Cherry Swash"/>
                <a:ea typeface="Cherry Swash"/>
                <a:cs typeface="Cherry Swash"/>
                <a:sym typeface="Cherry Swash"/>
              </a:rPr>
              <a:t>Six Bridges in Mathematics units will be covered throughout the year including the following topics: Adding, subtracting, multiplying, and dividing fractions; as well as mixed fractions, calculating the volume of rectangular prisms, adding/subtracting and writing decimals, multiplying/dividing 2-digit and greater numbers, converting between units of measurement, graphing ordered pairs and classifying shapes.</a:t>
            </a:r>
            <a:endParaRPr sz="16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cme"/>
                <a:ea typeface="Acme"/>
                <a:cs typeface="Acme"/>
                <a:sym typeface="Acme"/>
              </a:rPr>
              <a:t>Mathematics Continued </a:t>
            </a:r>
            <a:endParaRPr>
              <a:latin typeface="Acme"/>
              <a:ea typeface="Acme"/>
              <a:cs typeface="Acme"/>
              <a:sym typeface="Acme"/>
            </a:endParaRPr>
          </a:p>
        </p:txBody>
      </p:sp>
      <p:sp>
        <p:nvSpPr>
          <p:cNvPr id="133" name="Google Shape;133;p21"/>
          <p:cNvSpPr txBox="1">
            <a:spLocks noGrp="1"/>
          </p:cNvSpPr>
          <p:nvPr>
            <p:ph type="body" idx="1"/>
          </p:nvPr>
        </p:nvSpPr>
        <p:spPr>
          <a:xfrm>
            <a:off x="311700" y="1017800"/>
            <a:ext cx="8598900" cy="3824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latin typeface="Acme"/>
                <a:ea typeface="Acme"/>
                <a:cs typeface="Acme"/>
                <a:sym typeface="Acme"/>
              </a:rPr>
              <a:t>Math website/apps used in 5th grade:</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-Xtra Math</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-Khan Academy</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-IXL</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-Freckle</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-Prodigy</a:t>
            </a:r>
            <a:endParaRPr>
              <a:solidFill>
                <a:srgbClr val="000000"/>
              </a:solidFill>
              <a:latin typeface="Acme"/>
              <a:ea typeface="Acme"/>
              <a:cs typeface="Acme"/>
              <a:sym typeface="Acme"/>
            </a:endParaRPr>
          </a:p>
          <a:p>
            <a:pPr marL="0" lvl="0" indent="0" algn="l" rtl="0">
              <a:spcBef>
                <a:spcPts val="1600"/>
              </a:spcBef>
              <a:spcAft>
                <a:spcPts val="0"/>
              </a:spcAft>
              <a:buNone/>
            </a:pPr>
            <a:r>
              <a:rPr lang="en">
                <a:solidFill>
                  <a:srgbClr val="000000"/>
                </a:solidFill>
                <a:latin typeface="Acme"/>
                <a:ea typeface="Acme"/>
                <a:cs typeface="Acme"/>
                <a:sym typeface="Acme"/>
              </a:rPr>
              <a:t>Your child has received their usernames and passwords for these supplemental math resources. These are used daily in our math class to compliment our math curriculum.</a:t>
            </a:r>
            <a:endParaRPr>
              <a:solidFill>
                <a:srgbClr val="000000"/>
              </a:solidFill>
              <a:highlight>
                <a:schemeClr val="lt1"/>
              </a:highlight>
              <a:latin typeface="Acme"/>
              <a:ea typeface="Acme"/>
              <a:cs typeface="Acme"/>
              <a:sym typeface="Acme"/>
            </a:endParaRPr>
          </a:p>
          <a:p>
            <a:pPr marL="0" lvl="0" indent="0" algn="l" rtl="0">
              <a:spcBef>
                <a:spcPts val="1600"/>
              </a:spcBef>
              <a:spcAft>
                <a:spcPts val="1600"/>
              </a:spcAft>
              <a:buNone/>
            </a:pPr>
            <a:endParaRPr>
              <a:solidFill>
                <a:srgbClr val="000000"/>
              </a:solidFill>
              <a:highlight>
                <a:schemeClr val="lt1"/>
              </a:highlight>
              <a:latin typeface="Acme"/>
              <a:ea typeface="Acme"/>
              <a:cs typeface="Acme"/>
              <a:sym typeface="Acme"/>
            </a:endParaRP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1452</Words>
  <Application>Microsoft Office PowerPoint</Application>
  <PresentationFormat>On-screen Show (16:9)</PresentationFormat>
  <Paragraphs>177</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Acme</vt:lpstr>
      <vt:lpstr>Cherry Swash</vt:lpstr>
      <vt:lpstr>Roboto</vt:lpstr>
      <vt:lpstr>Geometric</vt:lpstr>
      <vt:lpstr>Fifth Grade 2021-2022</vt:lpstr>
      <vt:lpstr>PowerPoint Presentation</vt:lpstr>
      <vt:lpstr>PowerPoint Presentation</vt:lpstr>
      <vt:lpstr>Highlights This School Year</vt:lpstr>
      <vt:lpstr>5th Grade Responsibilities </vt:lpstr>
      <vt:lpstr>Instructional Minutes Breakdown</vt:lpstr>
      <vt:lpstr>Religion</vt:lpstr>
      <vt:lpstr>Mathematics</vt:lpstr>
      <vt:lpstr>Mathematics Continued </vt:lpstr>
      <vt:lpstr>Language Arts</vt:lpstr>
      <vt:lpstr>Language Arts Continued</vt:lpstr>
      <vt:lpstr>Language Arts Continued</vt:lpstr>
      <vt:lpstr>Writing </vt:lpstr>
      <vt:lpstr>Science </vt:lpstr>
      <vt:lpstr>Social Studies</vt:lpstr>
      <vt:lpstr>Daily Planners and Take Home Folders</vt:lpstr>
      <vt:lpstr>Birthdays and Parties</vt:lpstr>
      <vt:lpstr>Grading</vt:lpstr>
      <vt:lpstr>Homework Policy</vt:lpstr>
      <vt:lpstr>What homework to expect in 5th grade… </vt:lpstr>
      <vt:lpstr>Safety Protocol  </vt:lpstr>
      <vt:lpstr>Classroom Management </vt:lpstr>
      <vt:lpstr>Room 119’s Approach to Education</vt:lpstr>
      <vt:lpstr>Information about 5th grade can be found on the website at: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Fifth Grade 2021-2022</dc:title>
  <dc:creator>Danielle Kenney</dc:creator>
  <cp:lastModifiedBy>Danielle Kenney</cp:lastModifiedBy>
  <cp:revision>1</cp:revision>
  <dcterms:modified xsi:type="dcterms:W3CDTF">2021-10-04T18:28:35Z</dcterms:modified>
</cp:coreProperties>
</file>